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Masters/theme/theme2.xml" ContentType="application/vnd.openxmlformats-officedocument.theme+xml"/>
  <Override PartName="/ppt/slideLayouts/slideLayout1.xml" ContentType="application/vnd.openxmlformats-officedocument.presentationml.slideLayout+xml"/>
  <Override PartName="/ppt/notesMasters/notesMaster1.xml" ContentType="application/vnd.openxmlformats-officedocument.presentationml.notesMaster+xml"/>
  <Override PartName="/ppt/notesMasters/theme/theme3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9525173353744c6" /><Relationship Type="http://schemas.openxmlformats.org/officeDocument/2006/relationships/extended-properties" Target="/docProps/app.xml" Id="R223526c8d966442d" /><Relationship Type="http://schemas.openxmlformats.org/officeDocument/2006/relationships/officeDocument" Target="/ppt/presentation.xml" Id="Rd40bb35abcf94242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96a84edbccea41d0"/>
  </p:sldMasterIdLst>
  <p:notesMasterIdLst>
    <p:notesMasterId xmlns:r="http://schemas.openxmlformats.org/officeDocument/2006/relationships" r:id="R7307f9b4df454849"/>
  </p:notesMasterIdLst>
  <p:sldIdLst>
    <p:sldId xmlns:r="http://schemas.openxmlformats.org/officeDocument/2006/relationships" id="256" r:id="R327adb62af704129"/>
    <p:sldId xmlns:r="http://schemas.openxmlformats.org/officeDocument/2006/relationships" id="257" r:id="R4b62cda5384049fd"/>
    <p:sldId xmlns:r="http://schemas.openxmlformats.org/officeDocument/2006/relationships" id="258" r:id="Rc19a9897073443cd"/>
    <p:sldId xmlns:r="http://schemas.openxmlformats.org/officeDocument/2006/relationships" id="259" r:id="R103e92b6281b4ca1"/>
    <p:sldId xmlns:r="http://schemas.openxmlformats.org/officeDocument/2006/relationships" id="260" r:id="R31eb47134d14430c"/>
    <p:sldId xmlns:r="http://schemas.openxmlformats.org/officeDocument/2006/relationships" id="261" r:id="R66a0e820397f4c63"/>
    <p:sldId xmlns:r="http://schemas.openxmlformats.org/officeDocument/2006/relationships" id="262" r:id="R8df750884d874006"/>
    <p:sldId xmlns:r="http://schemas.openxmlformats.org/officeDocument/2006/relationships" id="263" r:id="R4bf4d7eb803b433f"/>
    <p:sldId xmlns:r="http://schemas.openxmlformats.org/officeDocument/2006/relationships" id="264" r:id="Rff70daaff5ea4f3a"/>
    <p:sldId xmlns:r="http://schemas.openxmlformats.org/officeDocument/2006/relationships" id="265" r:id="R33ab886a9c44404c"/>
  </p:sldIdLst>
  <p:sldSz cx="12192000" cy="6858000"/>
  <p:notesSz cx="6858000" cy="9144000"/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_rels/presentation.xml.rels>&#65279;<?xml version="1.0" encoding="utf-8"?><Relationships xmlns="http://schemas.openxmlformats.org/package/2006/relationships"><Relationship Type="http://schemas.openxmlformats.org/officeDocument/2006/relationships/theme" Target="/ppt/theme/theme1.xml" Id="R44a6cceaf7124d83" /><Relationship Type="http://schemas.openxmlformats.org/officeDocument/2006/relationships/slideMaster" Target="/ppt/slideMasters/slideMaster1.xml" Id="R96a84edbccea41d0" /><Relationship Type="http://schemas.openxmlformats.org/officeDocument/2006/relationships/notesMaster" Target="/ppt/notesMasters/notesMaster1.xml" Id="R7307f9b4df454849" /><Relationship Type="http://schemas.openxmlformats.org/officeDocument/2006/relationships/presProps" Target="/ppt/presProps.xml" Id="R8f9a7037f05c4853" /><Relationship Type="http://schemas.openxmlformats.org/officeDocument/2006/relationships/tableStyles" Target="/ppt/tableStyles.xml" Id="Rf2be0ce1f70540f8" /><Relationship Type="http://schemas.openxmlformats.org/officeDocument/2006/relationships/slide" Target="/ppt/slides/slide1.xml" Id="R327adb62af704129" /><Relationship Type="http://schemas.openxmlformats.org/officeDocument/2006/relationships/slide" Target="/ppt/slides/slide2.xml" Id="R4b62cda5384049fd" /><Relationship Type="http://schemas.openxmlformats.org/officeDocument/2006/relationships/slide" Target="/ppt/slides/slide3.xml" Id="Rc19a9897073443cd" /><Relationship Type="http://schemas.openxmlformats.org/officeDocument/2006/relationships/slide" Target="/ppt/slides/slide4.xml" Id="R103e92b6281b4ca1" /><Relationship Type="http://schemas.openxmlformats.org/officeDocument/2006/relationships/slide" Target="/ppt/slides/slide5.xml" Id="R31eb47134d14430c" /><Relationship Type="http://schemas.openxmlformats.org/officeDocument/2006/relationships/slide" Target="/ppt/slides/slide6.xml" Id="R66a0e820397f4c63" /><Relationship Type="http://schemas.openxmlformats.org/officeDocument/2006/relationships/slide" Target="/ppt/slides/slide7.xml" Id="R8df750884d874006" /><Relationship Type="http://schemas.openxmlformats.org/officeDocument/2006/relationships/slide" Target="/ppt/slides/slide8.xml" Id="R4bf4d7eb803b433f" /><Relationship Type="http://schemas.openxmlformats.org/officeDocument/2006/relationships/slide" Target="/ppt/slides/slide9.xml" Id="Rff70daaff5ea4f3a" /><Relationship Type="http://schemas.openxmlformats.org/officeDocument/2006/relationships/slide" Target="/ppt/slides/slide10.xml" Id="R33ab886a9c44404c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3.xml" Id="R15ff2a12518c48eb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3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7057fca4717a4227" /><Relationship Type="http://schemas.openxmlformats.org/officeDocument/2006/relationships/notesMaster" Target="/ppt/notesMasters/notesMaster1.xml" Id="R662d9ac2749644a7" /></Relationships>
</file>

<file path=ppt/notesSlides/_rels/notesSlide10.xml.rels>&#65279;<?xml version="1.0" encoding="utf-8"?><Relationships xmlns="http://schemas.openxmlformats.org/package/2006/relationships"><Relationship Type="http://schemas.openxmlformats.org/officeDocument/2006/relationships/slide" Target="/ppt/slides/slide10.xml" Id="R0e703c2efedd42f5" /><Relationship Type="http://schemas.openxmlformats.org/officeDocument/2006/relationships/notesMaster" Target="/ppt/notesMasters/notesMaster1.xml" Id="Rf2580ec39dc34d8b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ea08f0c401824f02" /><Relationship Type="http://schemas.openxmlformats.org/officeDocument/2006/relationships/notesMaster" Target="/ppt/notesMasters/notesMaster1.xml" Id="R43f0838377734b59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a77cda3132b14382" /><Relationship Type="http://schemas.openxmlformats.org/officeDocument/2006/relationships/notesMaster" Target="/ppt/notesMasters/notesMaster1.xml" Id="Rcd0b96c5d33645e3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0c393ded9d284fda" /><Relationship Type="http://schemas.openxmlformats.org/officeDocument/2006/relationships/notesMaster" Target="/ppt/notesMasters/notesMaster1.xml" Id="R858f530f87564bc0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0d42d2361a94afe" /><Relationship Type="http://schemas.openxmlformats.org/officeDocument/2006/relationships/notesMaster" Target="/ppt/notesMasters/notesMaster1.xml" Id="R3afec22b53b14533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045ffa1bb0ee4de6" /><Relationship Type="http://schemas.openxmlformats.org/officeDocument/2006/relationships/notesMaster" Target="/ppt/notesMasters/notesMaster1.xml" Id="R79c6bffd9c884265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061311af15214a16" /><Relationship Type="http://schemas.openxmlformats.org/officeDocument/2006/relationships/notesMaster" Target="/ppt/notesMasters/notesMaster1.xml" Id="R1c8d0bb13a464056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c3f00dbaaa9643ce" /><Relationship Type="http://schemas.openxmlformats.org/officeDocument/2006/relationships/notesMaster" Target="/ppt/notesMasters/notesMaster1.xml" Id="Re1ecaaac08d14792" /></Relationships>
</file>

<file path=ppt/notesSlides/_rels/notesSlide9.xml.rels>&#65279;<?xml version="1.0" encoding="utf-8"?><Relationships xmlns="http://schemas.openxmlformats.org/package/2006/relationships"><Relationship Type="http://schemas.openxmlformats.org/officeDocument/2006/relationships/slide" Target="/ppt/slides/slide9.xml" Id="R92676a7ff30d4ac1" /><Relationship Type="http://schemas.openxmlformats.org/officeDocument/2006/relationships/notesMaster" Target="/ppt/notesMasters/notesMaster1.xml" Id="Rfc889f849a004347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10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9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69232e3d82594b70" /></Relationships>
</file>

<file path=ppt/slideLayouts/slideLayout1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slideMasters/theme/theme2.xml" Id="R495b9a06d665466d" /><Relationship Type="http://schemas.openxmlformats.org/officeDocument/2006/relationships/slideLayout" Target="/ppt/slideLayouts/slideLayout1.xml" Id="R5fde2e0fafe14447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5fde2e0fafe14447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6a31d4043384b50" /><Relationship Type="http://schemas.openxmlformats.org/officeDocument/2006/relationships/notesSlide" Target="/ppt/notesSlides/notesSlide1.xml" Id="R5855b4aeac0b4f85" /></Relationships>
</file>

<file path=ppt/slides/_rels/slide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d99f9ba20d5c48a2" /><Relationship Type="http://schemas.openxmlformats.org/officeDocument/2006/relationships/notesSlide" Target="/ppt/notesSlides/notesSlide10.xml" Id="R3da1f23499ac4478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2d3e23fe413b460b" /><Relationship Type="http://schemas.openxmlformats.org/officeDocument/2006/relationships/notesSlide" Target="/ppt/notesSlides/notesSlide2.xml" Id="R7cd8311c6cbc46ae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f0881e14f263401c" /><Relationship Type="http://schemas.openxmlformats.org/officeDocument/2006/relationships/notesSlide" Target="/ppt/notesSlides/notesSlide3.xml" Id="R7f1919742512418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ca12d2b0b5aa4d69" /><Relationship Type="http://schemas.openxmlformats.org/officeDocument/2006/relationships/notesSlide" Target="/ppt/notesSlides/notesSlide4.xml" Id="R6516cb2fa8534f71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14ca45734eb7475e" /><Relationship Type="http://schemas.openxmlformats.org/officeDocument/2006/relationships/notesSlide" Target="/ppt/notesSlides/notesSlide5.xml" Id="Rb2eb16aac87643e7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638874ad56d34562" /><Relationship Type="http://schemas.openxmlformats.org/officeDocument/2006/relationships/notesSlide" Target="/ppt/notesSlides/notesSlide6.xml" Id="Ra8386c34bd7443b4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721460afccc7445c" /><Relationship Type="http://schemas.openxmlformats.org/officeDocument/2006/relationships/notesSlide" Target="/ppt/notesSlides/notesSlide7.xml" Id="R4177c6afa9a94f59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4e7c9c4aefdd4110" /><Relationship Type="http://schemas.openxmlformats.org/officeDocument/2006/relationships/notesSlide" Target="/ppt/notesSlides/notesSlide8.xml" Id="R19845ee09b53424e" /></Relationships>
</file>

<file path=ppt/slides/_rels/slide9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b5ad32b69b00489b" /><Relationship Type="http://schemas.openxmlformats.org/officeDocument/2006/relationships/notesSlide" Target="/ppt/notesSlides/notesSlide9.xml" Id="Recd76a0712624728" /></Relationships>
</file>

<file path=ppt/slides/slide1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grid-v-0">
            <a:extLst xmlns:a="http://schemas.openxmlformats.org/drawingml/2006/main">
              <a:ext uri="{FF2B5EF4-FFF2-40B4-BE49-F238E27FC236}">
                <a16:creationId xmlns:a16="http://schemas.microsoft.com/office/drawing/2014/main" id="{A5D67A49-C49E-4A4B-AF8F-2D46ECFEA5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7F622401-D0FA-427C-AA3C-8D139C5A0D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C54A98E4-E81F-4318-B917-C9C4ED5C7F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B0373CD0-B637-45BE-87D3-D136BEF25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EFE684A2-34BE-4F8D-933A-D56D13FE00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CECAB559-9B94-474D-A167-39D6DAAAB3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FD9938B7-9FF8-4F9A-A304-07E1788F62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E8213EB5-D36B-4320-A7F6-6140BFF60E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6C0957DD-F5EF-457D-93AD-CE1EC2083A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1EE48B89-01CB-4119-8276-8F86668456B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B3107A3E-8B5A-42DB-884C-313661C25B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6CFC16B3-7AF5-41FC-8106-EE18DAE560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FF5C29ED-40A2-48F1-A54D-1E4038D268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DCF40402-4831-4F32-B995-3323912E6B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F55BF276-C3E3-4AD3-93F7-E8950F86B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90FD883D-542C-4BFD-8037-6D56A3B4EB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90659815-624C-4082-8A1B-5CCF34E6AB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7BF3A9F3-FFEA-480F-8602-CAC81A67F4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BA7D93D8-8B27-4F49-A5B9-9CB399F6AA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FB2857C6-F2EA-47DD-8FD5-7AE1F25C17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A44C8487-E5F9-4128-B88D-F71335F07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D8713987-098F-4362-A99F-DFD29A875B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6779690D-EE30-432B-9ECF-32A787B8D3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6221E715-5360-4F16-B078-F6154D33518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D8E7B8A1-04F4-48A5-8312-85F62B02044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6EF266E4-3F9E-4F44-A004-5B7FB0A3E8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08C27F4A-AAAF-48C2-BBEE-2E34ADCB2C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36FA3DF0-4328-410D-85E4-13552310422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27E065DD-3262-464D-B707-A7C995CE17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279761B-4642-45BC-8557-AA95F54635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37E84186-8621-44EE-A0EC-36D09F77C7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SCHOOL REVIEW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1DCAAF2B-AD0C-4D1E-ADC5-2CF556EBB99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01</a:t>
            </a:r>
          </a:p>
        </p:txBody>
      </p:sp>
      <p:sp>
        <p:nvSpPr>
          <p:cNvPr id="33" name="brand-flash">
            <a:extLst xmlns:a="http://schemas.openxmlformats.org/drawingml/2006/main">
              <a:ext uri="{FF2B5EF4-FFF2-40B4-BE49-F238E27FC236}">
                <a16:creationId xmlns:a16="http://schemas.microsoft.com/office/drawing/2014/main" id="{04E0A0D1-7ED3-430E-8812-C4AC08A82D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90550"/>
            <a:ext cx="2200275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75" b="1" i="1">
                <a:solidFill>
                  <a:srgbClr val="22D3EE"/>
                </a:solidFill>
              </a:defRPr>
            </a:pPr>
            <a:r>
              <a:rPr sz="3675" b="1" i="1">
                <a:solidFill>
                  <a:srgbClr val="22D3EE"/>
                </a:solidFill>
              </a:rPr>
              <a:t>FLASH</a:t>
            </a:r>
          </a:p>
        </p:txBody>
      </p:sp>
      <p:sp>
        <p:nvSpPr>
          <p:cNvPr id="34" name="brand-math">
            <a:extLst xmlns:a="http://schemas.openxmlformats.org/drawingml/2006/main">
              <a:ext uri="{FF2B5EF4-FFF2-40B4-BE49-F238E27FC236}">
                <a16:creationId xmlns:a16="http://schemas.microsoft.com/office/drawing/2014/main" id="{BABDD321-80AF-4CA3-B86C-4EC0E2CD8D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45945" y="590550"/>
            <a:ext cx="2000250" cy="5334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75" b="1" i="1">
                <a:solidFill>
                  <a:srgbClr val="FACC15"/>
                </a:solidFill>
              </a:defRPr>
            </a:pPr>
            <a:r>
              <a:rPr sz="3675" b="1" i="1">
                <a:solidFill>
                  <a:srgbClr val="FACC15"/>
                </a:solidFill>
              </a:rPr>
              <a:t>MATH</a:t>
            </a:r>
          </a:p>
        </p:txBody>
      </p:sp>
      <p:sp>
        <p:nvSpPr>
          <p:cNvPr id="35" name="label-School and district deck-74">
            <a:extLst xmlns:a="http://schemas.openxmlformats.org/drawingml/2006/main">
              <a:ext uri="{FF2B5EF4-FFF2-40B4-BE49-F238E27FC236}">
                <a16:creationId xmlns:a16="http://schemas.microsoft.com/office/drawing/2014/main" id="{2C87E6BD-22FE-43EB-9847-BBBF071F39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4850" y="1676400"/>
            <a:ext cx="4095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SCHOOL AND DISTRICT DECK</a:t>
            </a:r>
          </a:p>
        </p:txBody>
      </p:sp>
      <p:sp>
        <p:nvSpPr>
          <p:cNvPr id="36" name="deck-title">
            <a:extLst xmlns:a="http://schemas.openxmlformats.org/drawingml/2006/main">
              <a:ext uri="{FF2B5EF4-FFF2-40B4-BE49-F238E27FC236}">
                <a16:creationId xmlns:a16="http://schemas.microsoft.com/office/drawing/2014/main" id="{2B81AD7F-668C-44F8-BA6F-4534A14045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095500"/>
            <a:ext cx="6572250" cy="2190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200" b="1" i="1">
                <a:solidFill>
                  <a:srgbClr val="F8FAFC"/>
                </a:solidFill>
              </a:defRPr>
            </a:pPr>
            <a:r>
              <a:rPr sz="4200" b="1" i="1">
                <a:solidFill>
                  <a:srgbClr val="F8FAFC"/>
                </a:solidFill>
              </a:rPr>
              <a:t>A CONTROLLED PATH</a:t>
            </a:r>
          </a:p>
          <a:p xmlns:a="http://schemas.openxmlformats.org/drawingml/2006/main">
            <a:pPr algn="l">
              <a:defRPr sz="4200" b="1" i="1">
                <a:solidFill>
                  <a:srgbClr val="F8FAFC"/>
                </a:solidFill>
              </a:defRPr>
            </a:pPr>
            <a:r>
              <a:rPr sz="4200" b="1" i="1">
                <a:solidFill>
                  <a:srgbClr val="F8FAFC"/>
                </a:solidFill>
              </a:rPr>
              <a:t>TO FLUENCY PRACTICE.</a:t>
            </a:r>
          </a:p>
        </p:txBody>
      </p:sp>
      <p:sp>
        <p:nvSpPr>
          <p:cNvPr id="37" name="body-76-470">
            <a:extLst xmlns:a="http://schemas.openxmlformats.org/drawingml/2006/main">
              <a:ext uri="{FF2B5EF4-FFF2-40B4-BE49-F238E27FC236}">
                <a16:creationId xmlns:a16="http://schemas.microsoft.com/office/drawing/2014/main" id="{63A772D6-2DDE-49A8-A2DB-5BD0021FAC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476750"/>
            <a:ext cx="5905500" cy="857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94A3B8"/>
                </a:solidFill>
              </a:defRPr>
            </a:pPr>
            <a:r>
              <a:rPr sz="1500" b="0" i="0">
                <a:solidFill>
                  <a:srgbClr val="94A3B8"/>
                </a:solidFill>
              </a:rPr>
              <a:t>FlashEDU connects teacher-managed learning with organization-wide visibility and configurable controls.</a:t>
            </a:r>
          </a:p>
        </p:txBody>
      </p:sp>
      <p:sp>
        <p:nvSpPr>
          <p:cNvPr id="38" name="position-frame">
            <a:extLst xmlns:a="http://schemas.openxmlformats.org/drawingml/2006/main">
              <a:ext uri="{FF2B5EF4-FFF2-40B4-BE49-F238E27FC236}">
                <a16:creationId xmlns:a16="http://schemas.microsoft.com/office/drawing/2014/main" id="{637B65C2-1980-4060-9245-4ACEF9F38B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1381125"/>
            <a:ext cx="3695700" cy="3905250"/>
          </a:xfrm>
          <a:prstGeom xmlns:a="http://schemas.openxmlformats.org/drawingml/2006/main" prst="roundRect">
            <a:avLst>
              <a:gd name="adj" fmla="val 3093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2D3EE"/>
            </a:solidFill>
            <a:prstDash val="solid"/>
          </a:ln>
        </p:spPr>
      </p:sp>
      <p:sp>
        <p:nvSpPr>
          <p:cNvPr id="39" name="label-The position-844">
            <a:extLst xmlns:a="http://schemas.openxmlformats.org/drawingml/2006/main">
              <a:ext uri="{FF2B5EF4-FFF2-40B4-BE49-F238E27FC236}">
                <a16:creationId xmlns:a16="http://schemas.microsoft.com/office/drawing/2014/main" id="{7C887233-6907-4B92-99A9-7A743C212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1752600"/>
            <a:ext cx="2476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POSITION</a:t>
            </a:r>
          </a:p>
        </p:txBody>
      </p:sp>
      <p:sp>
        <p:nvSpPr>
          <p:cNvPr id="40" name="formula-a">
            <a:extLst xmlns:a="http://schemas.openxmlformats.org/drawingml/2006/main">
              <a:ext uri="{FF2B5EF4-FFF2-40B4-BE49-F238E27FC236}">
                <a16:creationId xmlns:a16="http://schemas.microsoft.com/office/drawing/2014/main" id="{F28CD012-5A55-4E7C-B3E6-6C4DC32FF8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2628900"/>
            <a:ext cx="14668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8FAFC"/>
                </a:solidFill>
              </a:defRPr>
            </a:pPr>
            <a:r>
              <a:rPr sz="1725" b="1" i="0">
                <a:solidFill>
                  <a:srgbClr val="F8FAFC"/>
                </a:solidFill>
              </a:rPr>
              <a:t>PRACTICE</a:t>
            </a:r>
          </a:p>
        </p:txBody>
      </p:sp>
      <p:sp>
        <p:nvSpPr>
          <p:cNvPr id="41" name="formula-plus">
            <a:extLst xmlns:a="http://schemas.openxmlformats.org/drawingml/2006/main">
              <a:ext uri="{FF2B5EF4-FFF2-40B4-BE49-F238E27FC236}">
                <a16:creationId xmlns:a16="http://schemas.microsoft.com/office/drawing/2014/main" id="{343AC440-10A1-4846-B148-C69D6D86A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505950" y="2628900"/>
            <a:ext cx="28575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725" b="1" i="0">
                <a:solidFill>
                  <a:srgbClr val="94A3B8"/>
                </a:solidFill>
              </a:defRPr>
            </a:pPr>
            <a:r>
              <a:rPr sz="1725" b="1" i="0">
                <a:solidFill>
                  <a:srgbClr val="94A3B8"/>
                </a:solidFill>
              </a:rPr>
              <a:t>+</a:t>
            </a:r>
          </a:p>
        </p:txBody>
      </p:sp>
      <p:sp>
        <p:nvSpPr>
          <p:cNvPr id="42" name="formula-b">
            <a:extLst xmlns:a="http://schemas.openxmlformats.org/drawingml/2006/main">
              <a:ext uri="{FF2B5EF4-FFF2-40B4-BE49-F238E27FC236}">
                <a16:creationId xmlns:a16="http://schemas.microsoft.com/office/drawing/2014/main" id="{7B2C6675-4441-4D2E-AE8D-5D7DD1F8A8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829800" y="2628900"/>
            <a:ext cx="1257300" cy="4191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725" b="1" i="0">
                <a:solidFill>
                  <a:srgbClr val="F8FAFC"/>
                </a:solidFill>
              </a:defRPr>
            </a:pPr>
            <a:r>
              <a:rPr sz="1725" b="1" i="0">
                <a:solidFill>
                  <a:srgbClr val="F8FAFC"/>
                </a:solidFill>
              </a:rPr>
              <a:t>PEOPLE</a:t>
            </a:r>
          </a:p>
        </p:txBody>
      </p:sp>
      <p:sp>
        <p:nvSpPr>
          <p:cNvPr id="43" name="formula-rule">
            <a:extLst xmlns:a="http://schemas.openxmlformats.org/drawingml/2006/main">
              <a:ext uri="{FF2B5EF4-FFF2-40B4-BE49-F238E27FC236}">
                <a16:creationId xmlns:a16="http://schemas.microsoft.com/office/drawing/2014/main" id="{39088B04-E60A-4429-BBB1-C824752654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39100" y="3162300"/>
            <a:ext cx="30480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formula-equals">
            <a:extLst xmlns:a="http://schemas.openxmlformats.org/drawingml/2006/main">
              <a:ext uri="{FF2B5EF4-FFF2-40B4-BE49-F238E27FC236}">
                <a16:creationId xmlns:a16="http://schemas.microsoft.com/office/drawing/2014/main" id="{07B2CBFE-1A01-42F6-A20D-E86841EFE6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20050" y="3448050"/>
            <a:ext cx="3067050" cy="685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3600" b="1" i="1">
                <a:solidFill>
                  <a:srgbClr val="FACC15"/>
                </a:solidFill>
              </a:defRPr>
            </a:pPr>
            <a:r>
              <a:rPr sz="3600" b="1" i="1">
                <a:solidFill>
                  <a:srgbClr val="FACC15"/>
                </a:solidFill>
              </a:rPr>
              <a:t>= FLUENCY</a:t>
            </a:r>
          </a:p>
        </p:txBody>
      </p:sp>
      <p:sp>
        <p:nvSpPr>
          <p:cNvPr id="45" name="body-846-468">
            <a:extLst xmlns:a="http://schemas.openxmlformats.org/drawingml/2006/main">
              <a:ext uri="{FF2B5EF4-FFF2-40B4-BE49-F238E27FC236}">
                <a16:creationId xmlns:a16="http://schemas.microsoft.com/office/drawing/2014/main" id="{55DAF6D2-A3AA-4E6F-8790-93C4B6C76E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58150" y="4457700"/>
            <a:ext cx="29908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1500" b="1" i="0">
                <a:solidFill>
                  <a:srgbClr val="F8FAFC"/>
                </a:solidFill>
              </a:defRPr>
            </a:pPr>
            <a:r>
              <a:rPr sz="1500" b="1" i="0">
                <a:solidFill>
                  <a:srgbClr val="F8FAFC"/>
                </a:solidFill>
              </a:rPr>
              <a:t>The math is the game.</a:t>
            </a:r>
          </a:p>
        </p:txBody>
      </p:sp>
    </p:spTree>
    <p:extLst>
      <p:ext uri="{BB962C8B-B14F-4D97-AF65-F5344CB8AC3E}">
        <p14:creationId xmlns:p14="http://schemas.microsoft.com/office/powerpoint/2010/main" val="1400591091"/>
      </p:ext>
    </p:extLst>
  </p:cSld>
</p:sld>
</file>

<file path=ppt/slides/slide10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grid-v-0">
            <a:extLst xmlns:a="http://schemas.openxmlformats.org/drawingml/2006/main">
              <a:ext uri="{FF2B5EF4-FFF2-40B4-BE49-F238E27FC236}">
                <a16:creationId xmlns:a16="http://schemas.microsoft.com/office/drawing/2014/main" id="{BB5E55C8-34C0-45AA-B639-9B85155D13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06ABBD21-D353-4BBA-B27F-FAB854F8E6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5F9562F0-EEFC-434D-B8E9-14CE13F53E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C7D658FA-DB76-4F50-B422-BC416921B2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17279519-7765-4CEA-909D-8230D9377D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BFB56216-0EA3-4646-AA17-BB0F354ACA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6092C0EA-B607-41F8-8FA5-7FAD42A3DE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E65CE3C2-EE20-49BA-8C2F-3D70E777B1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657B95E0-1C53-43C4-AFBF-04D2C52A574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396FA779-6273-40A7-9416-6774FA2FBB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70EB84B5-1BA9-41A4-96DE-EA8F770721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9926D3C6-4B09-41EC-832A-AD97DA7127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042AC66D-6AFF-41AD-A06B-9E72691413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7164FB37-747D-4B46-96AA-814B3450EF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8FA4A807-FAAA-4481-964E-037F4699F7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208AFB00-39B4-4289-B183-9A54F75AAB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3479D9D3-D53D-4EA6-9FCC-F29AC61E3C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1F1E24A2-E83C-481C-974F-549A51E0D5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8C173F61-20CF-492D-8902-ECDBFCC955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C7CB5755-8EC7-4F50-B064-3EC24C0F23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D7B75AF0-7F5A-4E93-BB2D-DA935BA0E8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5EEB4EA2-4A62-497A-809C-E37A39FBEA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A054BA85-1251-4BCC-AEBE-F1A3D716292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9227B257-DA84-4264-B320-2570A4EC34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D21B9188-C7E6-4288-B63D-ABAA64E841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C8E4DF13-089C-40EF-B438-FD8431DFA1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F8514652-A016-41D1-8097-569DF49C76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FD09088B-292D-4C42-87CC-5D1FFD7936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0738FA7E-6390-46AD-B521-B6C06135089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FC16F322-D9FC-4AC1-91C0-90C343D510C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EB37CB6F-7642-4F05-B79E-338AD88369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SCHOOL REVIEW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2842A99-F42B-4A1A-BFAD-0B99094B7AA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10</a:t>
            </a:r>
          </a:p>
        </p:txBody>
      </p:sp>
      <p:sp>
        <p:nvSpPr>
          <p:cNvPr id="33" name="eyebrow-Start a school review">
            <a:extLst xmlns:a="http://schemas.openxmlformats.org/drawingml/2006/main">
              <a:ext uri="{FF2B5EF4-FFF2-40B4-BE49-F238E27FC236}">
                <a16:creationId xmlns:a16="http://schemas.microsoft.com/office/drawing/2014/main" id="{64810473-55C0-477E-B7A3-290310B9F8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START A SCHOOL REVIEW</a:t>
            </a:r>
          </a:p>
        </p:txBody>
      </p:sp>
      <p:sp>
        <p:nvSpPr>
          <p:cNvPr id="34" name="school-close-title">
            <a:extLst xmlns:a="http://schemas.openxmlformats.org/drawingml/2006/main">
              <a:ext uri="{FF2B5EF4-FFF2-40B4-BE49-F238E27FC236}">
                <a16:creationId xmlns:a16="http://schemas.microsoft.com/office/drawing/2014/main" id="{7A339037-6441-4A24-90DA-93CBB55CF4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200150"/>
            <a:ext cx="5905500" cy="1905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950" b="1" i="1">
                <a:solidFill>
                  <a:srgbClr val="F8FAFC"/>
                </a:solidFill>
              </a:defRPr>
            </a:pPr>
            <a:r>
              <a:rPr sz="4950" b="1" i="1">
                <a:solidFill>
                  <a:srgbClr val="F8FAFC"/>
                </a:solidFill>
              </a:rPr>
              <a:t>TURN INTEREST INTO</a:t>
            </a:r>
          </a:p>
          <a:p xmlns:a="http://schemas.openxmlformats.org/drawingml/2006/main">
            <a:pPr algn="l">
              <a:defRPr sz="4950" b="1" i="1">
                <a:solidFill>
                  <a:srgbClr val="F8FAFC"/>
                </a:solidFill>
              </a:defRPr>
            </a:pPr>
            <a:r>
              <a:rPr sz="4950" b="1" i="1">
                <a:solidFill>
                  <a:srgbClr val="F8FAFC"/>
                </a:solidFill>
              </a:rPr>
              <a:t>A DECISION PATH.</a:t>
            </a:r>
          </a:p>
        </p:txBody>
      </p:sp>
      <p:sp>
        <p:nvSpPr>
          <p:cNvPr id="35" name="body-76-420">
            <a:extLst xmlns:a="http://schemas.openxmlformats.org/drawingml/2006/main">
              <a:ext uri="{FF2B5EF4-FFF2-40B4-BE49-F238E27FC236}">
                <a16:creationId xmlns:a16="http://schemas.microsoft.com/office/drawing/2014/main" id="{3C21B6CB-ED91-4F03-A946-678AD23F5D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4000500"/>
            <a:ext cx="533400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94A3B8"/>
                </a:solidFill>
              </a:defRPr>
            </a:pPr>
            <a:r>
              <a:rPr sz="1800" b="0" i="0">
                <a:solidFill>
                  <a:srgbClr val="94A3B8"/>
                </a:solidFill>
              </a:rPr>
              <a:t>Document the instructional, implementation, privacy, IT, accessibility, and purchasing questions the team needs answered.</a:t>
            </a:r>
          </a:p>
        </p:txBody>
      </p:sp>
      <p:sp>
        <p:nvSpPr>
          <p:cNvPr id="36" name="school-close-frame">
            <a:extLst xmlns:a="http://schemas.openxmlformats.org/drawingml/2006/main">
              <a:ext uri="{FF2B5EF4-FFF2-40B4-BE49-F238E27FC236}">
                <a16:creationId xmlns:a16="http://schemas.microsoft.com/office/drawing/2014/main" id="{A1538CD6-B9BC-4A1A-AAB3-99A2351DEA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86600" y="1123950"/>
            <a:ext cx="4419600" cy="4095750"/>
          </a:xfrm>
          <a:prstGeom xmlns:a="http://schemas.openxmlformats.org/drawingml/2006/main" prst="roundRect">
            <a:avLst>
              <a:gd name="adj" fmla="val 2791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FACC15"/>
            </a:solidFill>
            <a:prstDash val="solid"/>
          </a:ln>
        </p:spPr>
      </p:sp>
      <p:sp>
        <p:nvSpPr>
          <p:cNvPr id="37" name="label-Next meeting-780">
            <a:extLst xmlns:a="http://schemas.openxmlformats.org/drawingml/2006/main">
              <a:ext uri="{FF2B5EF4-FFF2-40B4-BE49-F238E27FC236}">
                <a16:creationId xmlns:a16="http://schemas.microsoft.com/office/drawing/2014/main" id="{9589D487-99A5-480F-AD65-D8BC1E23ED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1504950"/>
            <a:ext cx="2095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NEXT MEETING</a:t>
            </a:r>
          </a:p>
        </p:txBody>
      </p:sp>
      <p:sp>
        <p:nvSpPr>
          <p:cNvPr id="38" name="school-close-question">
            <a:extLst xmlns:a="http://schemas.openxmlformats.org/drawingml/2006/main">
              <a:ext uri="{FF2B5EF4-FFF2-40B4-BE49-F238E27FC236}">
                <a16:creationId xmlns:a16="http://schemas.microsoft.com/office/drawing/2014/main" id="{EA102855-B8EA-4343-BF5D-5B838BFE5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2076450"/>
            <a:ext cx="3714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925" b="1" i="1">
                <a:solidFill>
                  <a:srgbClr val="F8FAFC"/>
                </a:solidFill>
              </a:defRPr>
            </a:pPr>
            <a:r>
              <a:rPr sz="2925" b="1" i="1">
                <a:solidFill>
                  <a:srgbClr val="F8FAFC"/>
                </a:solidFill>
              </a:rPr>
              <a:t>“WHAT DOES YOUR TEAM NEED TO DECIDE?”</a:t>
            </a:r>
          </a:p>
        </p:txBody>
      </p:sp>
      <p:sp>
        <p:nvSpPr>
          <p:cNvPr id="39" name="body-780-384">
            <a:extLst xmlns:a="http://schemas.openxmlformats.org/drawingml/2006/main">
              <a:ext uri="{FF2B5EF4-FFF2-40B4-BE49-F238E27FC236}">
                <a16:creationId xmlns:a16="http://schemas.microsoft.com/office/drawing/2014/main" id="{09625F93-53DF-4960-BF02-BA02905772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3657600"/>
            <a:ext cx="3429000" cy="1238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F8FAFC"/>
                </a:solidFill>
              </a:defRPr>
            </a:pPr>
            <a:r>
              <a:rPr sz="1650" b="0" i="0">
                <a:solidFill>
                  <a:srgbClr val="F8FAFC"/>
                </a:solidFill>
              </a:rPr>
              <a:t>Bring the decision owner.</a:t>
            </a:r>
          </a:p>
          <a:p xmlns:a="http://schemas.openxmlformats.org/drawingml/2006/main">
            <a:pPr algn="l">
              <a:defRPr sz="1650" b="0" i="0">
                <a:solidFill>
                  <a:srgbClr val="F8FAFC"/>
                </a:solidFill>
              </a:defRPr>
            </a:pPr>
            <a:r>
              <a:rPr sz="1650" b="0" i="0">
                <a:solidFill>
                  <a:srgbClr val="F8FAFC"/>
                </a:solidFill>
              </a:rPr>
              <a:t>Define the review scope.</a:t>
            </a:r>
          </a:p>
          <a:p xmlns:a="http://schemas.openxmlformats.org/drawingml/2006/main">
            <a:pPr algn="l">
              <a:defRPr sz="1650" b="0" i="0">
                <a:solidFill>
                  <a:srgbClr val="F8FAFC"/>
                </a:solidFill>
              </a:defRPr>
            </a:pPr>
            <a:r>
              <a:rPr sz="1650" b="0" i="0">
                <a:solidFill>
                  <a:srgbClr val="F8FAFC"/>
                </a:solidFill>
              </a:rPr>
              <a:t>Leave with an owner and date.</a:t>
            </a:r>
          </a:p>
        </p:txBody>
      </p:sp>
    </p:spTree>
    <p:extLst>
      <p:ext uri="{BB962C8B-B14F-4D97-AF65-F5344CB8AC3E}">
        <p14:creationId xmlns:p14="http://schemas.microsoft.com/office/powerpoint/2010/main" val="1007906520"/>
      </p:ext>
    </p:extLst>
  </p:cSld>
</p:sld>
</file>

<file path=ppt/slides/slide2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1" name="grid-v-0">
            <a:extLst xmlns:a="http://schemas.openxmlformats.org/drawingml/2006/main">
              <a:ext uri="{FF2B5EF4-FFF2-40B4-BE49-F238E27FC236}">
                <a16:creationId xmlns:a16="http://schemas.microsoft.com/office/drawing/2014/main" id="{7BEE0464-7533-47BB-8AE8-1358103C0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586C33AA-C94D-41A8-9482-B3D3102645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544A58BD-00A9-460B-93EA-0466C84E12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6BC5BEC4-499F-477C-A14D-82A0E4E7C7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9F719674-3408-4C9F-9C73-2731D97EA0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C0920EFD-B3ED-4737-ACFE-73CDD131C0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EB61F07B-059B-4AB7-8F84-BEA7098F2A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8173DBC5-CDF7-4984-8692-D95B98B5E3C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9FFCCAB2-ADED-4C73-990B-5D98EA0CD0A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0F5F41A0-8CCE-4A96-9F0C-D411DC56FB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E55738AB-6239-4538-904A-2C3758B460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E7868205-68AF-4430-A0B4-14C632D1D3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D26CCE9B-B81A-4232-A664-5198B27E19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14073647-5772-4274-8C56-CF1539DF2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6726844E-B155-4B15-8352-5658EFFFC7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640FC816-2626-4D43-A9E6-340135C7ED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250E430F-9056-4CC5-ADA7-0C880A2EE8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20137DB0-CD66-4385-8F19-2295E29588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28943038-8644-4FA2-9191-2D5E7E934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E4F8A84E-C067-474D-B2E8-8926677857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8EBE5C1A-9978-4690-9FF3-CFF1B3386D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635B9D54-A346-4BD4-965B-4168571A9C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BE266594-1387-4BF9-B285-51A6448E45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119110C7-3D8C-4672-92E6-4DD29A08A9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72576D4B-B9FF-42D6-A269-4636C2C52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599DDBEF-0088-409C-811F-7F5ECAD5A6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F0F6B7F9-B440-4652-ADFA-13DD7314E9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DFAABF3C-0A16-442A-A694-8CF54E4619E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1B1942FB-D9A1-415B-8DC2-D616AED073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012B7D9-1066-466F-9106-C344C1710E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B0355762-AB83-4B52-9FCA-96AC7A2565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DECISION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1F0F102A-6975-4E93-AD6D-44A6269D0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02</a:t>
            </a:r>
          </a:p>
        </p:txBody>
      </p:sp>
      <p:sp>
        <p:nvSpPr>
          <p:cNvPr id="33" name="eyebrow-Start with the decision">
            <a:extLst xmlns:a="http://schemas.openxmlformats.org/drawingml/2006/main">
              <a:ext uri="{FF2B5EF4-FFF2-40B4-BE49-F238E27FC236}">
                <a16:creationId xmlns:a16="http://schemas.microsoft.com/office/drawing/2014/main" id="{466119E1-4A1B-4447-82B2-80660B504A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START WITH THE DECISION</a:t>
            </a:r>
          </a:p>
        </p:txBody>
      </p:sp>
      <p:sp>
        <p:nvSpPr>
          <p:cNvPr id="34" name="decision-question">
            <a:extLst xmlns:a="http://schemas.openxmlformats.org/drawingml/2006/main">
              <a:ext uri="{FF2B5EF4-FFF2-40B4-BE49-F238E27FC236}">
                <a16:creationId xmlns:a16="http://schemas.microsoft.com/office/drawing/2014/main" id="{4C2B7651-7AF4-4873-A9C5-3CF0E572A1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123950"/>
            <a:ext cx="6191250" cy="1524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4650" b="1" i="1">
                <a:solidFill>
                  <a:srgbClr val="F8FAFC"/>
                </a:solidFill>
              </a:defRPr>
            </a:pPr>
            <a:r>
              <a:rPr sz="4650" b="1" i="1">
                <a:solidFill>
                  <a:srgbClr val="F8FAFC"/>
                </a:solidFill>
              </a:rPr>
              <a:t>WHAT DOES YOUR TEAM</a:t>
            </a:r>
          </a:p>
          <a:p xmlns:a="http://schemas.openxmlformats.org/drawingml/2006/main">
            <a:pPr algn="l">
              <a:defRPr sz="4650" b="1" i="1">
                <a:solidFill>
                  <a:srgbClr val="F8FAFC"/>
                </a:solidFill>
              </a:defRPr>
            </a:pPr>
            <a:r>
              <a:rPr sz="4650" b="1" i="1">
                <a:solidFill>
                  <a:srgbClr val="F8FAFC"/>
                </a:solidFill>
              </a:rPr>
              <a:t>NEED TO DECIDE?</a:t>
            </a:r>
          </a:p>
        </p:txBody>
      </p:sp>
      <p:sp>
        <p:nvSpPr>
          <p:cNvPr id="35" name="decision-n-0">
            <a:extLst xmlns:a="http://schemas.openxmlformats.org/drawingml/2006/main">
              <a:ext uri="{FF2B5EF4-FFF2-40B4-BE49-F238E27FC236}">
                <a16:creationId xmlns:a16="http://schemas.microsoft.com/office/drawing/2014/main" id="{F4725B82-C219-419E-881D-CDE6D53CA5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1524000"/>
            <a:ext cx="666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6" name="decision-t-0">
            <a:extLst xmlns:a="http://schemas.openxmlformats.org/drawingml/2006/main">
              <a:ext uri="{FF2B5EF4-FFF2-40B4-BE49-F238E27FC236}">
                <a16:creationId xmlns:a16="http://schemas.microsoft.com/office/drawing/2014/main" id="{E3D80BDB-3369-49EB-A952-B5922D3CD8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1524000"/>
            <a:ext cx="2686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Instructional fit</a:t>
            </a:r>
          </a:p>
        </p:txBody>
      </p:sp>
      <p:sp>
        <p:nvSpPr>
          <p:cNvPr id="37" name="decision-rule-0">
            <a:extLst xmlns:a="http://schemas.openxmlformats.org/drawingml/2006/main">
              <a:ext uri="{FF2B5EF4-FFF2-40B4-BE49-F238E27FC236}">
                <a16:creationId xmlns:a16="http://schemas.microsoft.com/office/drawing/2014/main" id="{ACE90619-602E-42C9-BEE1-ED7B503417F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1981200"/>
            <a:ext cx="34861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decision-n-1">
            <a:extLst xmlns:a="http://schemas.openxmlformats.org/drawingml/2006/main">
              <a:ext uri="{FF2B5EF4-FFF2-40B4-BE49-F238E27FC236}">
                <a16:creationId xmlns:a16="http://schemas.microsoft.com/office/drawing/2014/main" id="{53682CC9-E3C8-4A3C-84C0-21B2CE01C0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2305050"/>
            <a:ext cx="666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39" name="decision-t-1">
            <a:extLst xmlns:a="http://schemas.openxmlformats.org/drawingml/2006/main">
              <a:ext uri="{FF2B5EF4-FFF2-40B4-BE49-F238E27FC236}">
                <a16:creationId xmlns:a16="http://schemas.microsoft.com/office/drawing/2014/main" id="{8D0AF245-AE25-4BD3-937F-A9939D421A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2305050"/>
            <a:ext cx="2686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Pilot scope</a:t>
            </a:r>
          </a:p>
        </p:txBody>
      </p:sp>
      <p:sp>
        <p:nvSpPr>
          <p:cNvPr id="40" name="decision-rule-1">
            <a:extLst xmlns:a="http://schemas.openxmlformats.org/drawingml/2006/main">
              <a:ext uri="{FF2B5EF4-FFF2-40B4-BE49-F238E27FC236}">
                <a16:creationId xmlns:a16="http://schemas.microsoft.com/office/drawing/2014/main" id="{D7E2DB41-623E-44BE-8D14-9667317D65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2762250"/>
            <a:ext cx="34861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decision-n-2">
            <a:extLst xmlns:a="http://schemas.openxmlformats.org/drawingml/2006/main">
              <a:ext uri="{FF2B5EF4-FFF2-40B4-BE49-F238E27FC236}">
                <a16:creationId xmlns:a16="http://schemas.microsoft.com/office/drawing/2014/main" id="{B4350294-A703-41A8-AB9E-85C30FAD5C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3086100"/>
            <a:ext cx="666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03</a:t>
            </a:r>
          </a:p>
        </p:txBody>
      </p:sp>
      <p:sp>
        <p:nvSpPr>
          <p:cNvPr id="42" name="decision-t-2">
            <a:extLst xmlns:a="http://schemas.openxmlformats.org/drawingml/2006/main">
              <a:ext uri="{FF2B5EF4-FFF2-40B4-BE49-F238E27FC236}">
                <a16:creationId xmlns:a16="http://schemas.microsoft.com/office/drawing/2014/main" id="{09FF4E29-CCF6-41C9-AC50-F2A79E971E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086100"/>
            <a:ext cx="2686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Privacy review</a:t>
            </a:r>
          </a:p>
        </p:txBody>
      </p:sp>
      <p:sp>
        <p:nvSpPr>
          <p:cNvPr id="43" name="decision-rule-2">
            <a:extLst xmlns:a="http://schemas.openxmlformats.org/drawingml/2006/main">
              <a:ext uri="{FF2B5EF4-FFF2-40B4-BE49-F238E27FC236}">
                <a16:creationId xmlns:a16="http://schemas.microsoft.com/office/drawing/2014/main" id="{DD8F6DD5-C212-4E90-A8E8-0C9377A5BE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3543300"/>
            <a:ext cx="34861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decision-n-3">
            <a:extLst xmlns:a="http://schemas.openxmlformats.org/drawingml/2006/main">
              <a:ext uri="{FF2B5EF4-FFF2-40B4-BE49-F238E27FC236}">
                <a16:creationId xmlns:a16="http://schemas.microsoft.com/office/drawing/2014/main" id="{6E956741-7D1D-4285-BEF2-2C59F97A15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3867150"/>
            <a:ext cx="666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22D3EE"/>
                </a:solidFill>
              </a:defRPr>
            </a:pPr>
            <a:r>
              <a:rPr sz="2100" b="1" i="0">
                <a:solidFill>
                  <a:srgbClr val="22D3EE"/>
                </a:solidFill>
              </a:rPr>
              <a:t>04</a:t>
            </a:r>
          </a:p>
        </p:txBody>
      </p:sp>
      <p:sp>
        <p:nvSpPr>
          <p:cNvPr id="45" name="decision-t-3">
            <a:extLst xmlns:a="http://schemas.openxmlformats.org/drawingml/2006/main">
              <a:ext uri="{FF2B5EF4-FFF2-40B4-BE49-F238E27FC236}">
                <a16:creationId xmlns:a16="http://schemas.microsoft.com/office/drawing/2014/main" id="{D0FA5C2D-7C3D-4CFE-AEDF-A0A55940A7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3867150"/>
            <a:ext cx="2686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Implementation</a:t>
            </a:r>
          </a:p>
        </p:txBody>
      </p:sp>
      <p:sp>
        <p:nvSpPr>
          <p:cNvPr id="46" name="decision-rule-3">
            <a:extLst xmlns:a="http://schemas.openxmlformats.org/drawingml/2006/main">
              <a:ext uri="{FF2B5EF4-FFF2-40B4-BE49-F238E27FC236}">
                <a16:creationId xmlns:a16="http://schemas.microsoft.com/office/drawing/2014/main" id="{27DFAF92-B21D-43E2-8CF6-8E28F6C4AC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324350"/>
            <a:ext cx="34861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decision-n-4">
            <a:extLst xmlns:a="http://schemas.openxmlformats.org/drawingml/2006/main">
              <a:ext uri="{FF2B5EF4-FFF2-40B4-BE49-F238E27FC236}">
                <a16:creationId xmlns:a16="http://schemas.microsoft.com/office/drawing/2014/main" id="{13A06C3E-0E00-4C76-86B6-2B7B80955F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4648200"/>
            <a:ext cx="666750" cy="3429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00" b="1" i="0">
                <a:solidFill>
                  <a:srgbClr val="FACC15"/>
                </a:solidFill>
              </a:defRPr>
            </a:pPr>
            <a:r>
              <a:rPr sz="2100" b="1" i="0">
                <a:solidFill>
                  <a:srgbClr val="FACC15"/>
                </a:solidFill>
              </a:rPr>
              <a:t>05</a:t>
            </a:r>
          </a:p>
        </p:txBody>
      </p:sp>
      <p:sp>
        <p:nvSpPr>
          <p:cNvPr id="48" name="decision-t-4">
            <a:extLst xmlns:a="http://schemas.openxmlformats.org/drawingml/2006/main">
              <a:ext uri="{FF2B5EF4-FFF2-40B4-BE49-F238E27FC236}">
                <a16:creationId xmlns:a16="http://schemas.microsoft.com/office/drawing/2014/main" id="{E32FDDEB-49BE-4FB7-BE9E-D47B8117B4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420100" y="4648200"/>
            <a:ext cx="268605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175" b="1" i="0">
                <a:solidFill>
                  <a:srgbClr val="F8FAFC"/>
                </a:solidFill>
              </a:defRPr>
            </a:pPr>
            <a:r>
              <a:rPr sz="2175" b="1" i="0">
                <a:solidFill>
                  <a:srgbClr val="F8FAFC"/>
                </a:solidFill>
              </a:rPr>
              <a:t>Purchase</a:t>
            </a:r>
          </a:p>
        </p:txBody>
      </p:sp>
      <p:sp>
        <p:nvSpPr>
          <p:cNvPr id="49" name="decision-rule-4">
            <a:extLst xmlns:a="http://schemas.openxmlformats.org/drawingml/2006/main">
              <a:ext uri="{FF2B5EF4-FFF2-40B4-BE49-F238E27FC236}">
                <a16:creationId xmlns:a16="http://schemas.microsoft.com/office/drawing/2014/main" id="{C5E3189C-A255-48CB-B445-6B09FA14EC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5105400"/>
            <a:ext cx="348615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0" name="body-76-390">
            <a:extLst xmlns:a="http://schemas.openxmlformats.org/drawingml/2006/main">
              <a:ext uri="{FF2B5EF4-FFF2-40B4-BE49-F238E27FC236}">
                <a16:creationId xmlns:a16="http://schemas.microsoft.com/office/drawing/2014/main" id="{E65E5194-B60C-4718-9E1E-84C313DA2B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" y="3714750"/>
            <a:ext cx="5619750" cy="1143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94A3B8"/>
                </a:solidFill>
              </a:defRPr>
            </a:pPr>
            <a:r>
              <a:rPr sz="1875" b="0" i="0">
                <a:solidFill>
                  <a:srgbClr val="94A3B8"/>
                </a:solidFill>
              </a:rPr>
              <a:t>The review should answer the team’s real question - not force a generic product tour.</a:t>
            </a:r>
          </a:p>
        </p:txBody>
      </p:sp>
    </p:spTree>
    <p:extLst>
      <p:ext uri="{BB962C8B-B14F-4D97-AF65-F5344CB8AC3E}">
        <p14:creationId xmlns:p14="http://schemas.microsoft.com/office/powerpoint/2010/main" val="1757428968"/>
      </p:ext>
    </p:extLst>
  </p:cSld>
</p:sld>
</file>

<file path=ppt/slides/slide3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5" name="grid-v-0">
            <a:extLst xmlns:a="http://schemas.openxmlformats.org/drawingml/2006/main">
              <a:ext uri="{FF2B5EF4-FFF2-40B4-BE49-F238E27FC236}">
                <a16:creationId xmlns:a16="http://schemas.microsoft.com/office/drawing/2014/main" id="{CB509017-4AB1-47A0-9922-E99416A8BB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C9CFB692-C7F6-4FCC-8CDF-5981DAD465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78CBFDCA-D644-4850-AF79-48B6EF8F1D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AEBA24F0-0260-4427-A576-5CC0DF88E8D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52821F85-8704-4CD6-9B9D-ACA4F1CBA2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BC3FB0F7-83C3-4C61-930C-41C20D68427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5DC50E74-56A3-47C5-AB68-0ED766BADA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F2DCEC18-E4B7-47BD-9624-D81EB9ABE3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423DD7E4-727C-456C-AF43-8EECD4384C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E05D29EF-072D-4685-8BCA-406FAAAAD0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0616BFBA-B74C-4B9C-9945-C4E6B0C078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AD811E6F-B64A-4886-85A7-24E4099096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27D92676-0D9B-45D9-B036-4E741FD788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DC9D6F53-36A5-4C82-8E5E-570863A4D2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C69C8E47-FAD4-467E-A0A5-6C5549031F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B9383AEC-9CAB-4F9C-A20C-A13337CF4C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4E202968-CDE4-4EA0-89D6-AEA6C297DF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ED06DB30-B370-4611-99A6-BF2AE9507E9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0A76DE58-DCF4-4720-8042-240984A106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2499AE23-9DDD-4982-A83D-978547CD08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D4154B9E-A356-47B1-BA12-33D076255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447F46F5-78BF-471A-9004-80520FFD58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D4480E8E-1CF8-43EB-A18F-C6D7D40923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B3D3281A-BA48-4EC3-B779-40A95A4CC9D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58B153C3-0CBF-4D3B-8357-A63B0E2452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CAF9C6B3-885C-4210-B7B9-3163164D5F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58ABECA8-77ED-49E5-97D8-E3A1BEEC7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C6F34DCA-7306-4ADD-AE23-56E9665BFF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B13EC12E-46E2-40E7-997C-C6666D6769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2112DBCC-2D74-4FD3-8A1C-3171BDF2C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24DEE7DE-798F-4B8D-AA0B-553C1D8605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INSTRUCTIONAL FIT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1D1F917D-77D5-4F15-A4D0-D785274F7F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03</a:t>
            </a:r>
          </a:p>
        </p:txBody>
      </p:sp>
      <p:sp>
        <p:nvSpPr>
          <p:cNvPr id="33" name="eyebrow-The instructional role">
            <a:extLst xmlns:a="http://schemas.openxmlformats.org/drawingml/2006/main">
              <a:ext uri="{FF2B5EF4-FFF2-40B4-BE49-F238E27FC236}">
                <a16:creationId xmlns:a16="http://schemas.microsoft.com/office/drawing/2014/main" id="{1675E667-34D5-4483-97DD-7CE8BC6AB4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THE INSTRUCTIONAL ROLE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081E831-6003-4E6E-BDAD-27F5247D3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9810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SUPPLEMENTAL FLUENCY PRACTICE.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NOT A FULL-CURRICULUM REPLACEMENT.</a:t>
            </a:r>
          </a:p>
        </p:txBody>
      </p:sp>
      <p:sp>
        <p:nvSpPr>
          <p:cNvPr id="35" name="fit-rule">
            <a:extLst xmlns:a="http://schemas.openxmlformats.org/drawingml/2006/main">
              <a:ext uri="{FF2B5EF4-FFF2-40B4-BE49-F238E27FC236}">
                <a16:creationId xmlns:a16="http://schemas.microsoft.com/office/drawing/2014/main" id="{CBD0B7A9-4570-410C-BBFB-A8C495A3DB5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24150"/>
            <a:ext cx="10820400" cy="190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number-01">
            <a:extLst xmlns:a="http://schemas.openxmlformats.org/drawingml/2006/main">
              <a:ext uri="{FF2B5EF4-FFF2-40B4-BE49-F238E27FC236}">
                <a16:creationId xmlns:a16="http://schemas.microsoft.com/office/drawing/2014/main" id="{DA057FD9-9D9B-4618-83D2-1968075FEC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143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7" name="number-title-01">
            <a:extLst xmlns:a="http://schemas.openxmlformats.org/drawingml/2006/main">
              <a:ext uri="{FF2B5EF4-FFF2-40B4-BE49-F238E27FC236}">
                <a16:creationId xmlns:a16="http://schemas.microsoft.com/office/drawing/2014/main" id="{EAD26529-BC7B-4C5A-8842-73C590463C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162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TARGET</a:t>
            </a:r>
          </a:p>
        </p:txBody>
      </p:sp>
      <p:sp>
        <p:nvSpPr>
          <p:cNvPr id="38" name="body-144-372">
            <a:extLst xmlns:a="http://schemas.openxmlformats.org/drawingml/2006/main">
              <a:ext uri="{FF2B5EF4-FFF2-40B4-BE49-F238E27FC236}">
                <a16:creationId xmlns:a16="http://schemas.microsoft.com/office/drawing/2014/main" id="{BB3500E3-7604-4F86-B6ED-06D1F864BC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3543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Teachers choose the operation, learning target, assignment, and classroom context.</a:t>
            </a:r>
          </a:p>
        </p:txBody>
      </p:sp>
      <p:sp>
        <p:nvSpPr>
          <p:cNvPr id="39" name="number-02">
            <a:extLst xmlns:a="http://schemas.openxmlformats.org/drawingml/2006/main">
              <a:ext uri="{FF2B5EF4-FFF2-40B4-BE49-F238E27FC236}">
                <a16:creationId xmlns:a16="http://schemas.microsoft.com/office/drawing/2014/main" id="{28E5CB7A-7F25-43CC-9C22-04E371454D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3143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40" name="number-title-02">
            <a:extLst xmlns:a="http://schemas.openxmlformats.org/drawingml/2006/main">
              <a:ext uri="{FF2B5EF4-FFF2-40B4-BE49-F238E27FC236}">
                <a16:creationId xmlns:a16="http://schemas.microsoft.com/office/drawing/2014/main" id="{D83C127C-47F7-4F84-A6C3-ED01B57605A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3162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PRACTICE</a:t>
            </a:r>
          </a:p>
        </p:txBody>
      </p:sp>
      <p:sp>
        <p:nvSpPr>
          <p:cNvPr id="41" name="body-526-372">
            <a:extLst xmlns:a="http://schemas.openxmlformats.org/drawingml/2006/main">
              <a:ext uri="{FF2B5EF4-FFF2-40B4-BE49-F238E27FC236}">
                <a16:creationId xmlns:a16="http://schemas.microsoft.com/office/drawing/2014/main" id="{770DF95E-7446-42FA-A02E-8FCCDAE1C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3543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Learners build speed and accuracy through appropriate repetition.</a:t>
            </a:r>
          </a:p>
        </p:txBody>
      </p:sp>
      <p:sp>
        <p:nvSpPr>
          <p:cNvPr id="42" name="number-03">
            <a:extLst xmlns:a="http://schemas.openxmlformats.org/drawingml/2006/main">
              <a:ext uri="{FF2B5EF4-FFF2-40B4-BE49-F238E27FC236}">
                <a16:creationId xmlns:a16="http://schemas.microsoft.com/office/drawing/2014/main" id="{0BB21911-C62A-4A9D-B124-5E5971771B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3143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ACC15"/>
                </a:solidFill>
              </a:defRPr>
            </a:pPr>
            <a:r>
              <a:rPr sz="2850" b="1" i="0">
                <a:solidFill>
                  <a:srgbClr val="FACC15"/>
                </a:solidFill>
              </a:rPr>
              <a:t>03</a:t>
            </a:r>
          </a:p>
        </p:txBody>
      </p:sp>
      <p:sp>
        <p:nvSpPr>
          <p:cNvPr id="43" name="number-title-03">
            <a:extLst xmlns:a="http://schemas.openxmlformats.org/drawingml/2006/main">
              <a:ext uri="{FF2B5EF4-FFF2-40B4-BE49-F238E27FC236}">
                <a16:creationId xmlns:a16="http://schemas.microsoft.com/office/drawing/2014/main" id="{4986E084-8431-487F-990D-8AC1150754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162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ACT</a:t>
            </a:r>
          </a:p>
        </p:txBody>
      </p:sp>
      <p:sp>
        <p:nvSpPr>
          <p:cNvPr id="44" name="body-908-372">
            <a:extLst xmlns:a="http://schemas.openxmlformats.org/drawingml/2006/main">
              <a:ext uri="{FF2B5EF4-FFF2-40B4-BE49-F238E27FC236}">
                <a16:creationId xmlns:a16="http://schemas.microsoft.com/office/drawing/2014/main" id="{CBC5D2C1-ECA8-4A58-A006-0D45955F78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3543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Results should shorten the path to the next instructional action.</a:t>
            </a:r>
          </a:p>
        </p:txBody>
      </p:sp>
    </p:spTree>
    <p:extLst>
      <p:ext uri="{BB962C8B-B14F-4D97-AF65-F5344CB8AC3E}">
        <p14:creationId xmlns:p14="http://schemas.microsoft.com/office/powerpoint/2010/main" val="1810758815"/>
      </p:ext>
    </p:extLst>
  </p:cSld>
</p:sld>
</file>

<file path=ppt/slides/slide4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0" name="grid-v-0">
            <a:extLst xmlns:a="http://schemas.openxmlformats.org/drawingml/2006/main">
              <a:ext uri="{FF2B5EF4-FFF2-40B4-BE49-F238E27FC236}">
                <a16:creationId xmlns:a16="http://schemas.microsoft.com/office/drawing/2014/main" id="{FC01860B-D5FD-4856-BF34-DAF0B1F7B1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CEC87D09-E516-4C14-B255-A83459199BF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8A24664B-938B-411F-9AFE-4242B15D9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A1B4C3B5-F4AB-4313-B1F7-B7365AE84F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4D42DFBD-DF3D-493E-80E8-223441A27D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A8FB5B40-4D64-4703-A35A-F661A5D5C4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09E90BA4-8878-4542-A877-7EEEE3C91D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2948ACBB-FDAA-477A-A82C-AF476C0742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B487800D-3AE0-40CD-A7D1-C16E079DA5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20B92EBB-0B68-40D2-A080-E745912F38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19F0A2BD-72AE-460F-BF7D-361F5E3FE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2BD51766-3106-4F18-BFE6-11C101BDA9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F199D7EF-6E35-4B46-8BEE-6B63030EF2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B52FBB0E-8FF4-4B74-AED0-EDBEDE98EC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C1B36F6A-708B-435E-9EF8-926084C5E6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3BC3DD7F-B865-4E31-AF24-A3BEFE596B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8BE9833A-557D-4E1B-A1B6-007FFE89CC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AD1D6E74-FFEC-49DE-A158-2562059A6F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C2B54F5B-3EA5-45E5-950D-299935672D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BD9D6750-7B00-42F4-8D59-3C98F2DC1C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B91F9C21-CCFD-4606-8752-F95977A6B1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A1CA42A6-1F9D-4B0C-A691-56B6338E43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D012F058-1E45-49EE-91A6-F41A8B8E6C1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0141E67B-AA6D-43E6-9D6A-19605035FB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AB7D8248-0592-4555-95A4-8D40FB0F6A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843F7A37-12AB-4B65-AFD5-EAE85C7D5A7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6C07CEA9-7D2A-42A9-876B-9CE3A590020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C6B7139B-A6B0-49EA-A54A-6CCC614BFC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ACC77DD8-322C-4567-B802-72D0BF3C418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40D93E0D-50FB-4C68-82CB-E67424D549A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BDD39270-603D-4B3A-BC07-E4EE4F25A09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TEACHER CONTROL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99A8080A-3256-4AF1-AE1F-A781131F42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04</a:t>
            </a:r>
          </a:p>
        </p:txBody>
      </p:sp>
      <p:sp>
        <p:nvSpPr>
          <p:cNvPr id="33" name="eyebrow-Teacher-managed learning">
            <a:extLst xmlns:a="http://schemas.openxmlformats.org/drawingml/2006/main">
              <a:ext uri="{FF2B5EF4-FFF2-40B4-BE49-F238E27FC236}">
                <a16:creationId xmlns:a16="http://schemas.microsoft.com/office/drawing/2014/main" id="{813567D8-61C6-4226-994E-1582E8CA1CD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TEACHER-MANAGED LEARNING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ADB3F99E-ED62-4B10-B931-E3D5940816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92392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ENGAGEMENT IS A CONTROLLED OPTION,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NOT A LOSS OF CONTROL.</a:t>
            </a:r>
          </a:p>
        </p:txBody>
      </p:sp>
      <p:sp>
        <p:nvSpPr>
          <p:cNvPr id="35" name="label-Teacher control-72">
            <a:extLst xmlns:a="http://schemas.openxmlformats.org/drawingml/2006/main">
              <a:ext uri="{FF2B5EF4-FFF2-40B4-BE49-F238E27FC236}">
                <a16:creationId xmlns:a16="http://schemas.microsoft.com/office/drawing/2014/main" id="{17A586D7-D838-4DB9-A53B-BECC0F8A1A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57500"/>
            <a:ext cx="2381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TEACHER CONTROL</a:t>
            </a:r>
          </a:p>
        </p:txBody>
      </p:sp>
      <p:sp>
        <p:nvSpPr>
          <p:cNvPr id="36" name="body-72-350">
            <a:extLst xmlns:a="http://schemas.openxmlformats.org/drawingml/2006/main">
              <a:ext uri="{FF2B5EF4-FFF2-40B4-BE49-F238E27FC236}">
                <a16:creationId xmlns:a16="http://schemas.microsoft.com/office/drawing/2014/main" id="{F09FC34F-19FC-44C8-9FA3-2C58AD2362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33750"/>
            <a:ext cx="371475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0" i="0">
                <a:solidFill>
                  <a:srgbClr val="F8FAFC"/>
                </a:solidFill>
              </a:defRPr>
            </a:pPr>
            <a:r>
              <a:rPr sz="1875" b="0" i="0">
                <a:solidFill>
                  <a:srgbClr val="F8FAFC"/>
                </a:solidFill>
              </a:rPr>
              <a:t>Learning target</a:t>
            </a:r>
          </a:p>
          <a:p xmlns:a="http://schemas.openxmlformats.org/drawingml/2006/main">
            <a:pPr algn="l">
              <a:defRPr sz="1875" b="0" i="0">
                <a:solidFill>
                  <a:srgbClr val="F8FAFC"/>
                </a:solidFill>
              </a:defRPr>
            </a:pPr>
            <a:r>
              <a:rPr sz="1875" b="0" i="0">
                <a:solidFill>
                  <a:srgbClr val="F8FAFC"/>
                </a:solidFill>
              </a:rPr>
              <a:t>Assignment</a:t>
            </a:r>
          </a:p>
          <a:p xmlns:a="http://schemas.openxmlformats.org/drawingml/2006/main">
            <a:pPr algn="l">
              <a:defRPr sz="1875" b="0" i="0">
                <a:solidFill>
                  <a:srgbClr val="F8FAFC"/>
                </a:solidFill>
              </a:defRPr>
            </a:pPr>
            <a:r>
              <a:rPr sz="1875" b="0" i="0">
                <a:solidFill>
                  <a:srgbClr val="F8FAFC"/>
                </a:solidFill>
              </a:rPr>
              <a:t>Class activity</a:t>
            </a:r>
          </a:p>
          <a:p xmlns:a="http://schemas.openxmlformats.org/drawingml/2006/main">
            <a:pPr algn="l">
              <a:defRPr sz="1875" b="0" i="0">
                <a:solidFill>
                  <a:srgbClr val="F8FAFC"/>
                </a:solidFill>
              </a:defRPr>
            </a:pPr>
            <a:r>
              <a:rPr sz="1875" b="0" i="0">
                <a:solidFill>
                  <a:srgbClr val="F8FAFC"/>
                </a:solidFill>
              </a:rPr>
              <a:t>Competitive and social settings</a:t>
            </a:r>
          </a:p>
        </p:txBody>
      </p:sp>
      <p:sp>
        <p:nvSpPr>
          <p:cNvPr id="37" name="teacher-divider">
            <a:extLst xmlns:a="http://schemas.openxmlformats.org/drawingml/2006/main">
              <a:ext uri="{FF2B5EF4-FFF2-40B4-BE49-F238E27FC236}">
                <a16:creationId xmlns:a16="http://schemas.microsoft.com/office/drawing/2014/main" id="{6EB5FFBA-E620-445D-8E9E-52DA68B714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86350" y="2724150"/>
            <a:ext cx="19050" cy="266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label-The evaluation test-604">
            <a:extLst xmlns:a="http://schemas.openxmlformats.org/drawingml/2006/main">
              <a:ext uri="{FF2B5EF4-FFF2-40B4-BE49-F238E27FC236}">
                <a16:creationId xmlns:a16="http://schemas.microsoft.com/office/drawing/2014/main" id="{BFDC88D8-A21B-484B-B384-2DB51CEBBF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53100" y="2857500"/>
            <a:ext cx="2476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THE EVALUATION TEST</a:t>
            </a:r>
          </a:p>
        </p:txBody>
      </p:sp>
      <p:sp>
        <p:nvSpPr>
          <p:cNvPr id="39" name="teacher-test">
            <a:extLst xmlns:a="http://schemas.openxmlformats.org/drawingml/2006/main">
              <a:ext uri="{FF2B5EF4-FFF2-40B4-BE49-F238E27FC236}">
                <a16:creationId xmlns:a16="http://schemas.microsoft.com/office/drawing/2014/main" id="{C437495E-20B4-4AE2-9DA1-4FE956B64FB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753100" y="3333750"/>
            <a:ext cx="5238750" cy="1714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700" b="1" i="1">
                <a:solidFill>
                  <a:srgbClr val="F8FAFC"/>
                </a:solidFill>
              </a:defRPr>
            </a:pPr>
            <a:r>
              <a:rPr sz="2700" b="1" i="1">
                <a:solidFill>
                  <a:srgbClr val="F8FAFC"/>
                </a:solidFill>
              </a:rPr>
              <a:t>DOES THE WORKFLOW MAKE IT EASIER TO SEE WHO IS READY - AND WHO NEEDS SUPPORT?</a:t>
            </a:r>
          </a:p>
        </p:txBody>
      </p:sp>
    </p:spTree>
    <p:extLst>
      <p:ext uri="{BB962C8B-B14F-4D97-AF65-F5344CB8AC3E}">
        <p14:creationId xmlns:p14="http://schemas.microsoft.com/office/powerpoint/2010/main" val="2004407783"/>
      </p:ext>
    </p:extLst>
  </p:cSld>
</p:sld>
</file>

<file path=ppt/slides/slide5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5" name="grid-v-0">
            <a:extLst xmlns:a="http://schemas.openxmlformats.org/drawingml/2006/main">
              <a:ext uri="{FF2B5EF4-FFF2-40B4-BE49-F238E27FC236}">
                <a16:creationId xmlns:a16="http://schemas.microsoft.com/office/drawing/2014/main" id="{5F6AB662-FEED-4C94-A6AF-AE677C711B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777D886B-2611-4961-BECB-EFA3BD7520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D45AEDDB-AAD9-400E-8113-DE023FC8D59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5E6657C2-5C01-4EAC-B5CD-38116965C1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98604625-DE7C-4623-969D-6BE682F388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0BE581BB-E424-4556-9A0F-DE51C207F5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F731E689-9054-49A6-A167-BEFA674ED7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891A50FA-46AC-466F-87AD-2D791B54F4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3AD9233F-44B6-4D70-B5D7-47722C019B1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63D49945-6A45-477F-94FD-BEC6ADF97E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1F4F8874-C25C-4620-910B-C793157DCF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9944CAEB-991A-463D-AAF7-DD1E0EF9BD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EFD84FB0-4F19-4850-91F1-D05DD4E8CC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DB713B1C-B6EA-4431-BE3C-9BCD27B00B0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CFE3FC7E-1A5B-40A2-B3BE-42FF17E0378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00EE1339-AD08-4E82-8FD4-DE8C6152E2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CE358CC3-66EF-42D8-904D-979757F99C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780E804E-2E68-45F1-8514-7FCF845B3B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724365D9-B25F-4CC0-9AAC-723DB5D5E1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4A581298-49E6-450C-A3CA-6200B52902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F49D2F02-969F-49CB-A886-A0D387DBED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2FB8F97E-9361-470A-A31F-0E191C72F4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DA4323E7-5AE6-4C4C-BF10-FC725D1FA5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7AD11D46-D294-4BFE-AC5F-166EDBC8C8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E3837AC1-FC57-4644-907D-E273794D7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6E10052E-146B-4F19-9804-6665A37502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9919DC72-DDB4-42EF-B0D4-156C9982D8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9E12359C-68AF-4079-92E8-688CA21F8EA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718A06FD-FA47-44CF-A247-3900EA84B7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70AD4A19-ABD3-40B8-ADD4-AF0D11410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0CB8F58A-9A45-4DD8-8535-A6DD3CCCC8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STUDENT EXPERIENCE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0E00C35D-D558-44BE-97F9-65581887FD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05</a:t>
            </a:r>
          </a:p>
        </p:txBody>
      </p:sp>
      <p:sp>
        <p:nvSpPr>
          <p:cNvPr id="33" name="eyebrow-Different learners need different entry points">
            <a:extLst xmlns:a="http://schemas.openxmlformats.org/drawingml/2006/main">
              <a:ext uri="{FF2B5EF4-FFF2-40B4-BE49-F238E27FC236}">
                <a16:creationId xmlns:a16="http://schemas.microsoft.com/office/drawing/2014/main" id="{E48E5149-EDDB-42E8-B4EC-048DA8190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DIFFERENT LEARNERS NEED DIFFERENT ENTRY POINTS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589A492D-020F-4BC0-9567-97E234F532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9906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NO SINGLE FORMAT WORKS FOR EVERY STUDENT.</a:t>
            </a:r>
          </a:p>
        </p:txBody>
      </p:sp>
      <p:sp>
        <p:nvSpPr>
          <p:cNvPr id="35" name="mode-bar-0">
            <a:extLst xmlns:a="http://schemas.openxmlformats.org/drawingml/2006/main">
              <a:ext uri="{FF2B5EF4-FFF2-40B4-BE49-F238E27FC236}">
                <a16:creationId xmlns:a16="http://schemas.microsoft.com/office/drawing/2014/main" id="{ED5A8BFE-A74D-42FD-B46A-32AA295D3C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81250"/>
            <a:ext cx="3067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6" name="mode-title-0">
            <a:extLst xmlns:a="http://schemas.openxmlformats.org/drawingml/2006/main">
              <a:ext uri="{FF2B5EF4-FFF2-40B4-BE49-F238E27FC236}">
                <a16:creationId xmlns:a16="http://schemas.microsoft.com/office/drawing/2014/main" id="{D8B023FB-096A-40B2-8FE5-AF296A7F0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781300"/>
            <a:ext cx="30670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F8FAFC"/>
                </a:solidFill>
              </a:defRPr>
            </a:pPr>
            <a:r>
              <a:rPr sz="2400" b="1" i="0">
                <a:solidFill>
                  <a:srgbClr val="F8FAFC"/>
                </a:solidFill>
              </a:rPr>
              <a:t>INDIVIDUAL</a:t>
            </a:r>
          </a:p>
        </p:txBody>
      </p:sp>
      <p:sp>
        <p:nvSpPr>
          <p:cNvPr id="37" name="body-72-360">
            <a:extLst xmlns:a="http://schemas.openxmlformats.org/drawingml/2006/main">
              <a:ext uri="{FF2B5EF4-FFF2-40B4-BE49-F238E27FC236}">
                <a16:creationId xmlns:a16="http://schemas.microsoft.com/office/drawing/2014/main" id="{982668B1-5A2A-4EC0-B48A-DA59567F11B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29000"/>
            <a:ext cx="3048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94A3B8"/>
                </a:solidFill>
              </a:defRPr>
            </a:pPr>
            <a:r>
              <a:rPr sz="1650" b="0" i="0">
                <a:solidFill>
                  <a:srgbClr val="94A3B8"/>
                </a:solidFill>
              </a:rPr>
              <a:t>Build confidence and fluency without live competition.</a:t>
            </a:r>
          </a:p>
        </p:txBody>
      </p:sp>
      <p:sp>
        <p:nvSpPr>
          <p:cNvPr id="38" name="mode-bar-1">
            <a:extLst xmlns:a="http://schemas.openxmlformats.org/drawingml/2006/main">
              <a:ext uri="{FF2B5EF4-FFF2-40B4-BE49-F238E27FC236}">
                <a16:creationId xmlns:a16="http://schemas.microsoft.com/office/drawing/2014/main" id="{9DB2322E-9124-4B4B-9395-E75EA33ED4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381250"/>
            <a:ext cx="3067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9" name="mode-title-1">
            <a:extLst xmlns:a="http://schemas.openxmlformats.org/drawingml/2006/main">
              <a:ext uri="{FF2B5EF4-FFF2-40B4-BE49-F238E27FC236}">
                <a16:creationId xmlns:a16="http://schemas.microsoft.com/office/drawing/2014/main" id="{A0D930BB-5113-4EAA-BBBD-55FC244E41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2781300"/>
            <a:ext cx="30670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F8FAFC"/>
                </a:solidFill>
              </a:defRPr>
            </a:pPr>
            <a:r>
              <a:rPr sz="2400" b="1" i="0">
                <a:solidFill>
                  <a:srgbClr val="F8FAFC"/>
                </a:solidFill>
              </a:rPr>
              <a:t>COLLABORATIVE</a:t>
            </a:r>
          </a:p>
        </p:txBody>
      </p:sp>
      <p:sp>
        <p:nvSpPr>
          <p:cNvPr id="40" name="body-452-360">
            <a:extLst xmlns:a="http://schemas.openxmlformats.org/drawingml/2006/main">
              <a:ext uri="{FF2B5EF4-FFF2-40B4-BE49-F238E27FC236}">
                <a16:creationId xmlns:a16="http://schemas.microsoft.com/office/drawing/2014/main" id="{AA4E6B21-C849-44C8-9EE4-715004D7C9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05300" y="3429000"/>
            <a:ext cx="3048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94A3B8"/>
                </a:solidFill>
              </a:defRPr>
            </a:pPr>
            <a:r>
              <a:rPr sz="1650" b="0" i="0">
                <a:solidFill>
                  <a:srgbClr val="94A3B8"/>
                </a:solidFill>
              </a:rPr>
              <a:t>Apply math with peers in a teacher-shaped context.</a:t>
            </a:r>
          </a:p>
        </p:txBody>
      </p:sp>
      <p:sp>
        <p:nvSpPr>
          <p:cNvPr id="41" name="mode-bar-2">
            <a:extLst xmlns:a="http://schemas.openxmlformats.org/drawingml/2006/main">
              <a:ext uri="{FF2B5EF4-FFF2-40B4-BE49-F238E27FC236}">
                <a16:creationId xmlns:a16="http://schemas.microsoft.com/office/drawing/2014/main" id="{A516DF97-A239-4BCE-B441-930C50A54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381250"/>
            <a:ext cx="3067050" cy="571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2" name="mode-title-2">
            <a:extLst xmlns:a="http://schemas.openxmlformats.org/drawingml/2006/main">
              <a:ext uri="{FF2B5EF4-FFF2-40B4-BE49-F238E27FC236}">
                <a16:creationId xmlns:a16="http://schemas.microsoft.com/office/drawing/2014/main" id="{AA1D1AD4-99FF-4DCE-913F-3F9D1FD108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2781300"/>
            <a:ext cx="306705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400" b="1" i="0">
                <a:solidFill>
                  <a:srgbClr val="F8FAFC"/>
                </a:solidFill>
              </a:defRPr>
            </a:pPr>
            <a:r>
              <a:rPr sz="2400" b="1" i="0">
                <a:solidFill>
                  <a:srgbClr val="F8FAFC"/>
                </a:solidFill>
              </a:rPr>
              <a:t>COMPETITIVE</a:t>
            </a:r>
          </a:p>
        </p:txBody>
      </p:sp>
      <p:sp>
        <p:nvSpPr>
          <p:cNvPr id="43" name="body-832-360">
            <a:extLst xmlns:a="http://schemas.openxmlformats.org/drawingml/2006/main">
              <a:ext uri="{FF2B5EF4-FFF2-40B4-BE49-F238E27FC236}">
                <a16:creationId xmlns:a16="http://schemas.microsoft.com/office/drawing/2014/main" id="{9364B663-24B6-4CAD-9BCA-6D2DD41CA22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24800" y="3429000"/>
            <a:ext cx="3048000" cy="14287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650" b="0" i="0">
                <a:solidFill>
                  <a:srgbClr val="94A3B8"/>
                </a:solidFill>
              </a:defRPr>
            </a:pPr>
            <a:r>
              <a:rPr sz="1650" b="0" i="0">
                <a:solidFill>
                  <a:srgbClr val="94A3B8"/>
                </a:solidFill>
              </a:rPr>
              <a:t>Use skill-based play when it fits the learner and objective.</a:t>
            </a:r>
          </a:p>
        </p:txBody>
      </p:sp>
      <p:sp>
        <p:nvSpPr>
          <p:cNvPr id="44" name="body-72-568">
            <a:extLst xmlns:a="http://schemas.openxmlformats.org/drawingml/2006/main">
              <a:ext uri="{FF2B5EF4-FFF2-40B4-BE49-F238E27FC236}">
                <a16:creationId xmlns:a16="http://schemas.microsoft.com/office/drawing/2014/main" id="{E8DF9172-E540-43C7-9C0D-31D28923C2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10200"/>
            <a:ext cx="62865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ACC15"/>
                </a:solidFill>
              </a:defRPr>
            </a:pPr>
            <a:r>
              <a:rPr sz="1800" b="1" i="0">
                <a:solidFill>
                  <a:srgbClr val="FACC15"/>
                </a:solidFill>
              </a:rPr>
              <a:t>Ask where engagement currently breaks down.</a:t>
            </a:r>
          </a:p>
        </p:txBody>
      </p:sp>
    </p:spTree>
    <p:extLst>
      <p:ext uri="{BB962C8B-B14F-4D97-AF65-F5344CB8AC3E}">
        <p14:creationId xmlns:p14="http://schemas.microsoft.com/office/powerpoint/2010/main" val="254959911"/>
      </p:ext>
    </p:extLst>
  </p:cSld>
</p:sld>
</file>

<file path=ppt/slides/slide6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grid-v-0">
            <a:extLst xmlns:a="http://schemas.openxmlformats.org/drawingml/2006/main">
              <a:ext uri="{FF2B5EF4-FFF2-40B4-BE49-F238E27FC236}">
                <a16:creationId xmlns:a16="http://schemas.microsoft.com/office/drawing/2014/main" id="{A8877AD0-7990-4B99-BF6D-CA87E21232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11C974B9-6CCC-4B3B-A849-48C62B8E567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C774339D-471C-4577-85E5-0DB5C3CAFF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A95EF271-E7C5-43A4-B98A-09D7D4627A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F4B969E0-5B39-4002-9521-5046E08D865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D712EC64-3884-4E81-B92E-C4CF916635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19309A3C-A393-420E-A257-7CAC3F0CDC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51725391-6448-4181-844D-7A77EA4C39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06CBC477-0D02-45C9-AD5D-471CCA79214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690A5854-C609-4EAC-8ED6-6791D1BDDE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E692469A-A986-4548-B234-7CD1D6F5FF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A6C13915-2A5D-4E59-B901-61AE83096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E0B8A6B8-4608-41E2-A8DE-9879741355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2111C5C3-622D-4F85-A4C9-923DF21E95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9A46E2C2-0189-453B-82DE-3F091CAC2B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353E049B-7577-486A-89EA-30A51D352A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FF04B73E-299A-4C2C-9C24-339652B0F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A240FD32-FD4A-411F-8136-36311D7AB88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1CACE6AF-875F-4139-B87E-1F6D31E433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0DE8BE37-C920-4FEF-950B-41732ED0CD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E012595B-B88C-472D-B3A9-3BD993AC6F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79EB94A3-88AD-4A1B-B30A-8728A33AE69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3D6E6A50-3C62-452A-B91B-BCD44BAC40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B96632F5-3C6C-4FBA-B87A-126AB178D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41FCF709-8B56-40B8-A3A4-0EE8A8A3F6D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1E5850CE-9869-42C5-9FD9-5292EB9767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6D5D768E-8817-46F8-8364-1449447CBE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EE77CD3A-CBFF-45FD-9B93-C7511C1443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CF99891A-A2A4-460B-99F3-47C97EAB986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9E06A075-DBB9-474B-8810-8E261499CFB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7089E33A-3612-4CBB-928E-765E3FEFD2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ADMINISTRATION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FB404B00-E4C2-4E41-95E5-59FF2A92C5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06</a:t>
            </a:r>
          </a:p>
        </p:txBody>
      </p:sp>
      <p:sp>
        <p:nvSpPr>
          <p:cNvPr id="33" name="eyebrow-Organization-level value">
            <a:extLst xmlns:a="http://schemas.openxmlformats.org/drawingml/2006/main">
              <a:ext uri="{FF2B5EF4-FFF2-40B4-BE49-F238E27FC236}">
                <a16:creationId xmlns:a16="http://schemas.microsoft.com/office/drawing/2014/main" id="{E6E8A141-2CC8-4F95-A28A-03E2147996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ORGANIZATION-LEVEL VALUE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4C5A2CD-84C5-47B5-B37C-7066A10304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971550"/>
            <a:ext cx="9048750" cy="138112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TEACHERS MANAGE LEARNING.</a:t>
            </a:r>
          </a:p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ADMINISTRATORS MANAGE THE SYSTEM.</a:t>
            </a:r>
          </a:p>
        </p:txBody>
      </p:sp>
      <p:sp>
        <p:nvSpPr>
          <p:cNvPr id="35" name="label-Classroom-72">
            <a:extLst xmlns:a="http://schemas.openxmlformats.org/drawingml/2006/main">
              <a:ext uri="{FF2B5EF4-FFF2-40B4-BE49-F238E27FC236}">
                <a16:creationId xmlns:a16="http://schemas.microsoft.com/office/drawing/2014/main" id="{2B6D6155-B4D8-4881-81E3-492D94F78EA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95600"/>
            <a:ext cx="1714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CLASSROOM</a:t>
            </a:r>
          </a:p>
        </p:txBody>
      </p:sp>
      <p:sp>
        <p:nvSpPr>
          <p:cNvPr id="36" name="body-72-354">
            <a:extLst xmlns:a="http://schemas.openxmlformats.org/drawingml/2006/main">
              <a:ext uri="{FF2B5EF4-FFF2-40B4-BE49-F238E27FC236}">
                <a16:creationId xmlns:a16="http://schemas.microsoft.com/office/drawing/2014/main" id="{DC93DBBF-4458-4342-BE30-EEDC6C62E5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371850"/>
            <a:ext cx="3333750" cy="1666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Assignments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Activities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Learner progress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Instructional follow-up</a:t>
            </a:r>
          </a:p>
        </p:txBody>
      </p:sp>
      <p:sp>
        <p:nvSpPr>
          <p:cNvPr id="37" name="label-Organization-476">
            <a:extLst xmlns:a="http://schemas.openxmlformats.org/drawingml/2006/main">
              <a:ext uri="{FF2B5EF4-FFF2-40B4-BE49-F238E27FC236}">
                <a16:creationId xmlns:a16="http://schemas.microsoft.com/office/drawing/2014/main" id="{D13FF66B-ACC5-4B2D-8740-7EF43FA586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2895600"/>
            <a:ext cx="20002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ORGANIZATION</a:t>
            </a:r>
          </a:p>
        </p:txBody>
      </p:sp>
      <p:sp>
        <p:nvSpPr>
          <p:cNvPr id="38" name="body-476-354">
            <a:extLst xmlns:a="http://schemas.openxmlformats.org/drawingml/2006/main">
              <a:ext uri="{FF2B5EF4-FFF2-40B4-BE49-F238E27FC236}">
                <a16:creationId xmlns:a16="http://schemas.microsoft.com/office/drawing/2014/main" id="{0B010BF5-2D4F-41CF-BD74-E1F2AB6AA1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33900" y="3371850"/>
            <a:ext cx="3333750" cy="1666875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Centralized management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Roll-up visibility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Configurable policies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Support and accountability</a:t>
            </a:r>
          </a:p>
        </p:txBody>
      </p:sp>
      <p:sp>
        <p:nvSpPr>
          <p:cNvPr id="39" name="label-Review-880">
            <a:extLst xmlns:a="http://schemas.openxmlformats.org/drawingml/2006/main">
              <a:ext uri="{FF2B5EF4-FFF2-40B4-BE49-F238E27FC236}">
                <a16:creationId xmlns:a16="http://schemas.microsoft.com/office/drawing/2014/main" id="{2BA0AF2A-743C-4DBE-A2E6-44B301BCC7F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2895600"/>
            <a:ext cx="142875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ACC15"/>
                </a:solidFill>
              </a:defRPr>
            </a:pPr>
            <a:r>
              <a:rPr sz="1050" b="1" i="0">
                <a:solidFill>
                  <a:srgbClr val="FACC15"/>
                </a:solidFill>
              </a:rPr>
              <a:t>REVIEW</a:t>
            </a:r>
          </a:p>
        </p:txBody>
      </p:sp>
      <p:sp>
        <p:nvSpPr>
          <p:cNvPr id="40" name="body-880-354">
            <a:extLst xmlns:a="http://schemas.openxmlformats.org/drawingml/2006/main">
              <a:ext uri="{FF2B5EF4-FFF2-40B4-BE49-F238E27FC236}">
                <a16:creationId xmlns:a16="http://schemas.microsoft.com/office/drawing/2014/main" id="{C29EFC92-41F9-45A6-A5AE-3D6E41B8E3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3371850"/>
            <a:ext cx="2857500" cy="16192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75" b="1" i="0">
                <a:solidFill>
                  <a:srgbClr val="F8FAFC"/>
                </a:solidFill>
              </a:defRPr>
            </a:pPr>
            <a:r>
              <a:rPr sz="1875" b="1" i="0">
                <a:solidFill>
                  <a:srgbClr val="F8FAFC"/>
                </a:solidFill>
              </a:rPr>
              <a:t>Does the information lead to a decision, an intervention, or a governance action?</a:t>
            </a:r>
          </a:p>
        </p:txBody>
      </p:sp>
    </p:spTree>
    <p:extLst>
      <p:ext uri="{BB962C8B-B14F-4D97-AF65-F5344CB8AC3E}">
        <p14:creationId xmlns:p14="http://schemas.microsoft.com/office/powerpoint/2010/main" val="840816064"/>
      </p:ext>
    </p:extLst>
  </p:cSld>
</p:sld>
</file>

<file path=ppt/slides/slide7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50" name="grid-v-0">
            <a:extLst xmlns:a="http://schemas.openxmlformats.org/drawingml/2006/main">
              <a:ext uri="{FF2B5EF4-FFF2-40B4-BE49-F238E27FC236}">
                <a16:creationId xmlns:a16="http://schemas.microsoft.com/office/drawing/2014/main" id="{212E1581-6D61-4383-9AF6-C397A37F1F3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E914488E-AB87-4461-ABC6-A9047231A7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6C8FB9F2-05FC-4485-80EB-9DAAC63FC7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54E3B9F7-CD6A-478D-9B72-2078FB2C97E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06250DEB-98E6-43A4-A022-E9117CFD02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0201AB06-C926-4D89-83A4-46E0B78361E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DC54D9FC-774B-4F96-BE17-81CE6789A5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576BF611-086A-40AA-8F79-7FA8D8B0C42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A8779F0F-9043-4680-911F-D65DCAA5C8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28C167F6-3954-4EB3-B7EC-22F2AF3823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5B2A0DC2-AD21-40B7-89AE-B886FEB9F2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986BAF1D-71AD-49E3-9F61-313B881BA6C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44C2DAF2-CD50-4936-93BA-B4C3E95A0DE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928BB163-5DCE-4448-AD14-36CDFD0841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596ED8ED-80FA-4F76-96A4-D33CA0697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BBD7749D-8D8C-4FDC-AF68-0F555593C0B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5AD22B8B-D6B1-4E74-A264-E4F56B5F3E2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346C5722-834C-4852-99A0-5E98A835233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A71AC1A1-578B-4FB1-8F44-B049E3BF26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344CC658-C67F-4BA9-AFF6-E347194606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36AEE159-607C-405F-AFE8-F377F0CCD8E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3A2010C4-AB04-4FB4-A5AC-1F88A31E71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9FD554FA-F64A-4340-B356-64A76542C27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3BAFE07C-8E07-4080-9B0F-6995C04B2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0F6A60E3-8CBA-4C8E-B4BB-7729788DE6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BA0E947B-1B8D-44BA-A433-764DF3A67C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E8505D8C-B616-4D9A-86C7-531064B97B2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5E310A37-6907-4C99-AFEC-E7F2B77C1D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913433A7-85F9-4303-ADF4-A5E47C2CC6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CC781CFE-1CD0-4290-A5B6-92607B279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7D9E1DD4-0B40-4779-896F-9DDF073AB72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IMPLEMENTATION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F0B9889-75DE-4A22-AB04-8E034D45CE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07</a:t>
            </a:r>
          </a:p>
        </p:txBody>
      </p:sp>
      <p:sp>
        <p:nvSpPr>
          <p:cNvPr id="33" name="eyebrow-Define the operating conditions">
            <a:extLst xmlns:a="http://schemas.openxmlformats.org/drawingml/2006/main">
              <a:ext uri="{FF2B5EF4-FFF2-40B4-BE49-F238E27FC236}">
                <a16:creationId xmlns:a16="http://schemas.microsoft.com/office/drawing/2014/main" id="{0197F198-1531-430F-B9E0-E449BCC5BD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DEFINE THE OPERATING CONDITIONS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B0CB992B-A988-4F20-B88B-F9CFE85B1E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1000125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A GOOD PILOT STARTS BEFORE THE FIRST LOGIN.</a:t>
            </a:r>
          </a:p>
        </p:txBody>
      </p:sp>
      <p:sp>
        <p:nvSpPr>
          <p:cNvPr id="35" name="impl-label-0">
            <a:extLst xmlns:a="http://schemas.openxmlformats.org/drawingml/2006/main">
              <a:ext uri="{FF2B5EF4-FFF2-40B4-BE49-F238E27FC236}">
                <a16:creationId xmlns:a16="http://schemas.microsoft.com/office/drawing/2014/main" id="{5420CF11-1D7B-480B-9C7B-84D5B5822F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190750"/>
            <a:ext cx="1524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22D3EE"/>
                </a:solidFill>
              </a:defRPr>
            </a:pPr>
            <a:r>
              <a:rPr sz="1800" b="1" i="0">
                <a:solidFill>
                  <a:srgbClr val="22D3EE"/>
                </a:solidFill>
              </a:rPr>
              <a:t>IDENTITY</a:t>
            </a:r>
          </a:p>
        </p:txBody>
      </p:sp>
      <p:sp>
        <p:nvSpPr>
          <p:cNvPr id="36" name="body-252-230">
            <a:extLst xmlns:a="http://schemas.openxmlformats.org/drawingml/2006/main">
              <a:ext uri="{FF2B5EF4-FFF2-40B4-BE49-F238E27FC236}">
                <a16:creationId xmlns:a16="http://schemas.microsoft.com/office/drawing/2014/main" id="{F5CDAB5D-4339-4676-8D67-D233F34AB92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21907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8FAFC"/>
                </a:solidFill>
              </a:defRPr>
            </a:pPr>
            <a:r>
              <a:rPr sz="1500" b="0" i="0">
                <a:solidFill>
                  <a:srgbClr val="F8FAFC"/>
                </a:solidFill>
              </a:rPr>
              <a:t>Who gets access, and how are accounts anchored?</a:t>
            </a:r>
          </a:p>
        </p:txBody>
      </p:sp>
      <p:sp>
        <p:nvSpPr>
          <p:cNvPr id="37" name="impl-rule-0">
            <a:extLst xmlns:a="http://schemas.openxmlformats.org/drawingml/2006/main">
              <a:ext uri="{FF2B5EF4-FFF2-40B4-BE49-F238E27FC236}">
                <a16:creationId xmlns:a16="http://schemas.microsoft.com/office/drawing/2014/main" id="{416C76E5-0AF0-4E9F-BE34-20B637FA32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686050"/>
            <a:ext cx="1028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impl-label-1">
            <a:extLst xmlns:a="http://schemas.openxmlformats.org/drawingml/2006/main">
              <a:ext uri="{FF2B5EF4-FFF2-40B4-BE49-F238E27FC236}">
                <a16:creationId xmlns:a16="http://schemas.microsoft.com/office/drawing/2014/main" id="{1EE7DF7E-DB72-4036-9A40-C935B391EF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914650"/>
            <a:ext cx="1524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22D3EE"/>
                </a:solidFill>
              </a:defRPr>
            </a:pPr>
            <a:r>
              <a:rPr sz="1800" b="1" i="0">
                <a:solidFill>
                  <a:srgbClr val="22D3EE"/>
                </a:solidFill>
              </a:rPr>
              <a:t>ROSTER</a:t>
            </a:r>
          </a:p>
        </p:txBody>
      </p:sp>
      <p:sp>
        <p:nvSpPr>
          <p:cNvPr id="39" name="body-252-306">
            <a:extLst xmlns:a="http://schemas.openxmlformats.org/drawingml/2006/main">
              <a:ext uri="{FF2B5EF4-FFF2-40B4-BE49-F238E27FC236}">
                <a16:creationId xmlns:a16="http://schemas.microsoft.com/office/drawing/2014/main" id="{32F52E7D-3E32-4B84-B2A5-8E54B33301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29146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8FAFC"/>
                </a:solidFill>
              </a:defRPr>
            </a:pPr>
            <a:r>
              <a:rPr sz="1500" b="0" i="0">
                <a:solidFill>
                  <a:srgbClr val="F8FAFC"/>
                </a:solidFill>
              </a:rPr>
              <a:t>Which learners, teachers, schools, and grade bands are in scope?</a:t>
            </a:r>
          </a:p>
        </p:txBody>
      </p:sp>
      <p:sp>
        <p:nvSpPr>
          <p:cNvPr id="40" name="impl-rule-1">
            <a:extLst xmlns:a="http://schemas.openxmlformats.org/drawingml/2006/main">
              <a:ext uri="{FF2B5EF4-FFF2-40B4-BE49-F238E27FC236}">
                <a16:creationId xmlns:a16="http://schemas.microsoft.com/office/drawing/2014/main" id="{0DF71F71-30C3-41DD-9755-0C8962A6FC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409950"/>
            <a:ext cx="1028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1" name="impl-label-2">
            <a:extLst xmlns:a="http://schemas.openxmlformats.org/drawingml/2006/main">
              <a:ext uri="{FF2B5EF4-FFF2-40B4-BE49-F238E27FC236}">
                <a16:creationId xmlns:a16="http://schemas.microsoft.com/office/drawing/2014/main" id="{0130F103-3488-4E43-BC40-4114F6F27F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3638550"/>
            <a:ext cx="1524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22D3EE"/>
                </a:solidFill>
              </a:defRPr>
            </a:pPr>
            <a:r>
              <a:rPr sz="1800" b="1" i="0">
                <a:solidFill>
                  <a:srgbClr val="22D3EE"/>
                </a:solidFill>
              </a:rPr>
              <a:t>POLICY</a:t>
            </a:r>
          </a:p>
        </p:txBody>
      </p:sp>
      <p:sp>
        <p:nvSpPr>
          <p:cNvPr id="42" name="body-252-382">
            <a:extLst xmlns:a="http://schemas.openxmlformats.org/drawingml/2006/main">
              <a:ext uri="{FF2B5EF4-FFF2-40B4-BE49-F238E27FC236}">
                <a16:creationId xmlns:a16="http://schemas.microsoft.com/office/drawing/2014/main" id="{441F3BEF-C9EC-4B75-90FB-206B81E8366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36385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8FAFC"/>
                </a:solidFill>
              </a:defRPr>
            </a:pPr>
            <a:r>
              <a:rPr sz="1500" b="0" i="0">
                <a:solidFill>
                  <a:srgbClr val="F8FAFC"/>
                </a:solidFill>
              </a:rPr>
              <a:t>Which competitive, social, and reporting features are enabled?</a:t>
            </a:r>
          </a:p>
        </p:txBody>
      </p:sp>
      <p:sp>
        <p:nvSpPr>
          <p:cNvPr id="43" name="impl-rule-2">
            <a:extLst xmlns:a="http://schemas.openxmlformats.org/drawingml/2006/main">
              <a:ext uri="{FF2B5EF4-FFF2-40B4-BE49-F238E27FC236}">
                <a16:creationId xmlns:a16="http://schemas.microsoft.com/office/drawing/2014/main" id="{B7C0F70D-714A-4861-BDEF-2A8B242EF1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133850"/>
            <a:ext cx="1028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4" name="impl-label-3">
            <a:extLst xmlns:a="http://schemas.openxmlformats.org/drawingml/2006/main">
              <a:ext uri="{FF2B5EF4-FFF2-40B4-BE49-F238E27FC236}">
                <a16:creationId xmlns:a16="http://schemas.microsoft.com/office/drawing/2014/main" id="{53102A02-29F1-4A0D-9330-D07A593111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362450"/>
            <a:ext cx="1524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22D3EE"/>
                </a:solidFill>
              </a:defRPr>
            </a:pPr>
            <a:r>
              <a:rPr sz="1800" b="1" i="0">
                <a:solidFill>
                  <a:srgbClr val="22D3EE"/>
                </a:solidFill>
              </a:rPr>
              <a:t>REVIEW</a:t>
            </a:r>
          </a:p>
        </p:txBody>
      </p:sp>
      <p:sp>
        <p:nvSpPr>
          <p:cNvPr id="45" name="body-252-458">
            <a:extLst xmlns:a="http://schemas.openxmlformats.org/drawingml/2006/main">
              <a:ext uri="{FF2B5EF4-FFF2-40B4-BE49-F238E27FC236}">
                <a16:creationId xmlns:a16="http://schemas.microsoft.com/office/drawing/2014/main" id="{3A2757E2-A778-4115-92FC-01A38E09DC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43624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8FAFC"/>
                </a:solidFill>
              </a:defRPr>
            </a:pPr>
            <a:r>
              <a:rPr sz="1500" b="0" i="0">
                <a:solidFill>
                  <a:srgbClr val="F8FAFC"/>
                </a:solidFill>
              </a:rPr>
              <a:t>Who owns privacy, security, accessibility, curriculum, and procurement?</a:t>
            </a:r>
          </a:p>
        </p:txBody>
      </p:sp>
      <p:sp>
        <p:nvSpPr>
          <p:cNvPr id="46" name="impl-rule-3">
            <a:extLst xmlns:a="http://schemas.openxmlformats.org/drawingml/2006/main">
              <a:ext uri="{FF2B5EF4-FFF2-40B4-BE49-F238E27FC236}">
                <a16:creationId xmlns:a16="http://schemas.microsoft.com/office/drawing/2014/main" id="{18C10D56-91B4-45DE-82CC-CFCA0941FD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857750"/>
            <a:ext cx="1028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7" name="impl-label-4">
            <a:extLst xmlns:a="http://schemas.openxmlformats.org/drawingml/2006/main">
              <a:ext uri="{FF2B5EF4-FFF2-40B4-BE49-F238E27FC236}">
                <a16:creationId xmlns:a16="http://schemas.microsoft.com/office/drawing/2014/main" id="{A91A754A-5194-4DFB-B765-0F99C4AA24E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086350"/>
            <a:ext cx="1524000" cy="3048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ACC15"/>
                </a:solidFill>
              </a:defRPr>
            </a:pPr>
            <a:r>
              <a:rPr sz="1800" b="1" i="0">
                <a:solidFill>
                  <a:srgbClr val="FACC15"/>
                </a:solidFill>
              </a:rPr>
              <a:t>SUPPORT</a:t>
            </a:r>
          </a:p>
        </p:txBody>
      </p:sp>
      <p:sp>
        <p:nvSpPr>
          <p:cNvPr id="48" name="body-252-534">
            <a:extLst xmlns:a="http://schemas.openxmlformats.org/drawingml/2006/main">
              <a:ext uri="{FF2B5EF4-FFF2-40B4-BE49-F238E27FC236}">
                <a16:creationId xmlns:a16="http://schemas.microsoft.com/office/drawing/2014/main" id="{5223A10D-D2BC-47FB-B524-C8D95862655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00300" y="5086350"/>
            <a:ext cx="8572500" cy="4572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500" b="0" i="0">
                <a:solidFill>
                  <a:srgbClr val="F8FAFC"/>
                </a:solidFill>
              </a:defRPr>
            </a:pPr>
            <a:r>
              <a:rPr sz="1500" b="0" i="0">
                <a:solidFill>
                  <a:srgbClr val="F8FAFC"/>
                </a:solidFill>
              </a:rPr>
              <a:t>What is the escalation path during the evaluation?</a:t>
            </a:r>
          </a:p>
        </p:txBody>
      </p:sp>
      <p:sp>
        <p:nvSpPr>
          <p:cNvPr id="49" name="impl-rule-4">
            <a:extLst xmlns:a="http://schemas.openxmlformats.org/drawingml/2006/main">
              <a:ext uri="{FF2B5EF4-FFF2-40B4-BE49-F238E27FC236}">
                <a16:creationId xmlns:a16="http://schemas.microsoft.com/office/drawing/2014/main" id="{714B0EFB-CAD6-4FC7-AE10-8C0FD63A7C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81650"/>
            <a:ext cx="10287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</p:spTree>
    <p:extLst>
      <p:ext uri="{BB962C8B-B14F-4D97-AF65-F5344CB8AC3E}">
        <p14:creationId xmlns:p14="http://schemas.microsoft.com/office/powerpoint/2010/main" val="1945103602"/>
      </p:ext>
    </p:extLst>
  </p:cSld>
</p:sld>
</file>

<file path=ppt/slides/slide8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6" name="grid-v-0">
            <a:extLst xmlns:a="http://schemas.openxmlformats.org/drawingml/2006/main">
              <a:ext uri="{FF2B5EF4-FFF2-40B4-BE49-F238E27FC236}">
                <a16:creationId xmlns:a16="http://schemas.microsoft.com/office/drawing/2014/main" id="{D287E2F7-A53A-4345-9962-14F94AAB302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FD260F53-F758-4A77-9B25-256B67DBF1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9C3D01B5-1D4B-4986-9FFF-1E0ADD92732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F80BFC50-B20C-4B81-B06A-FB18A3ABF61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027494E5-81AB-4BFE-9F6F-964D0CA74C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9594E0F2-22E6-4E3F-AB36-D75783F2A7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B2E1AD21-7C69-43C2-AB26-9C576F17305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0902E976-EFA1-4B4F-A4C1-26F2B709C0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01DC798C-DDDD-4E8E-8B29-215BECB8387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D2A728CB-3814-4F7F-819D-2CE66889B6D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B840D965-963D-491E-A480-12C0DE9B6D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0D5BF3D1-032D-4F4D-ABBD-8BA52CBCC0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786FA314-EDFD-4554-A576-9E95CCF52B1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F50C3164-8C84-4214-96E9-CCC6304D33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DAC4C522-8FAF-425A-A940-856BF43A47F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A523A7C0-E247-4CB3-90C6-878F4EF6AEA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C44DCDBE-6735-4DDF-8552-8304A6CB5AD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966A149C-7552-41E3-912C-3692406D9F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E4B2A5FB-D694-40AD-97BE-649F04756FD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69BCC078-DB89-412E-874B-0891D9ACC3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9EC35017-3C5D-48BA-80FE-2A78FF1A050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2AB1A731-9FC4-4F70-AACF-B5DAF4FD2C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19BE3901-91B4-4090-893B-C9BF4AB741D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C7240D4F-4793-450D-9951-047F4D36A02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91699311-28CE-49A8-8738-1DE909850C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24EA5DBA-FB8B-4D43-9F80-360DD8AE5F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8943B8E8-1CD8-40AC-8D08-30C400770D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4FEAFB97-3B25-4B00-8745-49D3B81F89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740FDAE8-D119-4C86-80CE-E53E18777D6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FE75B813-52E0-41BD-8864-7C8FC66F299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A59B01FE-A156-4A6C-B7A8-6D26FABEA4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EVALUATION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EBAA360C-BFB8-4727-BFA3-6E1597B2C26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08</a:t>
            </a:r>
          </a:p>
        </p:txBody>
      </p:sp>
      <p:sp>
        <p:nvSpPr>
          <p:cNvPr id="33" name="eyebrow-Make the review measurable">
            <a:extLst xmlns:a="http://schemas.openxmlformats.org/drawingml/2006/main">
              <a:ext uri="{FF2B5EF4-FFF2-40B4-BE49-F238E27FC236}">
                <a16:creationId xmlns:a16="http://schemas.microsoft.com/office/drawing/2014/main" id="{03F4D3D9-16D5-4941-83ED-761FD25BA3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MAKE THE REVIEW MEASURABLE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0F832431-0E75-4039-8394-8B546F1E6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102870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DEFINE SUCCESS BEFORE YOU INTERPRET RESULTS.</a:t>
            </a:r>
          </a:p>
        </p:txBody>
      </p:sp>
      <p:sp>
        <p:nvSpPr>
          <p:cNvPr id="35" name="number-01">
            <a:extLst xmlns:a="http://schemas.openxmlformats.org/drawingml/2006/main">
              <a:ext uri="{FF2B5EF4-FFF2-40B4-BE49-F238E27FC236}">
                <a16:creationId xmlns:a16="http://schemas.microsoft.com/office/drawing/2014/main" id="{4F2959E8-7AE5-4615-A2EA-38A92BB502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381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01</a:t>
            </a:r>
          </a:p>
        </p:txBody>
      </p:sp>
      <p:sp>
        <p:nvSpPr>
          <p:cNvPr id="36" name="number-title-01">
            <a:extLst xmlns:a="http://schemas.openxmlformats.org/drawingml/2006/main">
              <a:ext uri="{FF2B5EF4-FFF2-40B4-BE49-F238E27FC236}">
                <a16:creationId xmlns:a16="http://schemas.microsoft.com/office/drawing/2014/main" id="{352AE224-3D52-40C5-8CAD-E007E2380D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2400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BASELINE</a:t>
            </a:r>
          </a:p>
        </p:txBody>
      </p:sp>
      <p:sp>
        <p:nvSpPr>
          <p:cNvPr id="37" name="body-144-292">
            <a:extLst xmlns:a="http://schemas.openxmlformats.org/drawingml/2006/main">
              <a:ext uri="{FF2B5EF4-FFF2-40B4-BE49-F238E27FC236}">
                <a16:creationId xmlns:a16="http://schemas.microsoft.com/office/drawing/2014/main" id="{CA6A59E7-8D79-4FF1-AEC1-5E3B17833F5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71600" y="2781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What fluency need or workflow problem are we starting from?</a:t>
            </a:r>
          </a:p>
        </p:txBody>
      </p:sp>
      <p:sp>
        <p:nvSpPr>
          <p:cNvPr id="38" name="number-02">
            <a:extLst xmlns:a="http://schemas.openxmlformats.org/drawingml/2006/main">
              <a:ext uri="{FF2B5EF4-FFF2-40B4-BE49-F238E27FC236}">
                <a16:creationId xmlns:a16="http://schemas.microsoft.com/office/drawing/2014/main" id="{1FB1EC9C-37C3-4277-9DCC-E6DBB165EE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24350" y="2381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22D3EE"/>
                </a:solidFill>
              </a:defRPr>
            </a:pPr>
            <a:r>
              <a:rPr sz="2850" b="1" i="0">
                <a:solidFill>
                  <a:srgbClr val="22D3EE"/>
                </a:solidFill>
              </a:rPr>
              <a:t>02</a:t>
            </a:r>
          </a:p>
        </p:txBody>
      </p:sp>
      <p:sp>
        <p:nvSpPr>
          <p:cNvPr id="39" name="number-title-02">
            <a:extLst xmlns:a="http://schemas.openxmlformats.org/drawingml/2006/main">
              <a:ext uri="{FF2B5EF4-FFF2-40B4-BE49-F238E27FC236}">
                <a16:creationId xmlns:a16="http://schemas.microsoft.com/office/drawing/2014/main" id="{9CF7AA80-3224-48E3-8659-2D77DC4A2C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2400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USAGE</a:t>
            </a:r>
          </a:p>
        </p:txBody>
      </p:sp>
      <p:sp>
        <p:nvSpPr>
          <p:cNvPr id="40" name="body-526-292">
            <a:extLst xmlns:a="http://schemas.openxmlformats.org/drawingml/2006/main">
              <a:ext uri="{FF2B5EF4-FFF2-40B4-BE49-F238E27FC236}">
                <a16:creationId xmlns:a16="http://schemas.microsoft.com/office/drawing/2014/main" id="{4CC7C98A-05F3-495B-9514-DAA652046E6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010150" y="2781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What learner group, duration, and participation expectation will we use?</a:t>
            </a:r>
          </a:p>
        </p:txBody>
      </p:sp>
      <p:sp>
        <p:nvSpPr>
          <p:cNvPr id="41" name="number-03">
            <a:extLst xmlns:a="http://schemas.openxmlformats.org/drawingml/2006/main">
              <a:ext uri="{FF2B5EF4-FFF2-40B4-BE49-F238E27FC236}">
                <a16:creationId xmlns:a16="http://schemas.microsoft.com/office/drawing/2014/main" id="{5566F361-CFC0-491F-9365-4003276EB6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962900" y="2381250"/>
            <a:ext cx="609600" cy="4953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850" b="1" i="0">
                <a:solidFill>
                  <a:srgbClr val="FACC15"/>
                </a:solidFill>
              </a:defRPr>
            </a:pPr>
            <a:r>
              <a:rPr sz="2850" b="1" i="0">
                <a:solidFill>
                  <a:srgbClr val="FACC15"/>
                </a:solidFill>
              </a:rPr>
              <a:t>03</a:t>
            </a:r>
          </a:p>
        </p:txBody>
      </p:sp>
      <p:sp>
        <p:nvSpPr>
          <p:cNvPr id="42" name="number-title-03">
            <a:extLst xmlns:a="http://schemas.openxmlformats.org/drawingml/2006/main">
              <a:ext uri="{FF2B5EF4-FFF2-40B4-BE49-F238E27FC236}">
                <a16:creationId xmlns:a16="http://schemas.microsoft.com/office/drawing/2014/main" id="{D012E0FE-CFD8-4BD8-8F01-6299DB07962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2400300"/>
            <a:ext cx="2552700" cy="361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MEASURE</a:t>
            </a:r>
          </a:p>
        </p:txBody>
      </p:sp>
      <p:sp>
        <p:nvSpPr>
          <p:cNvPr id="43" name="body-908-292">
            <a:extLst xmlns:a="http://schemas.openxmlformats.org/drawingml/2006/main">
              <a:ext uri="{FF2B5EF4-FFF2-40B4-BE49-F238E27FC236}">
                <a16:creationId xmlns:a16="http://schemas.microsoft.com/office/drawing/2014/main" id="{8546F090-1E0C-48D0-809D-A640D8B1CC4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648700" y="2781300"/>
            <a:ext cx="2552700" cy="781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0" i="0">
                <a:solidFill>
                  <a:srgbClr val="94A3B8"/>
                </a:solidFill>
              </a:defRPr>
            </a:pPr>
            <a:r>
              <a:rPr sz="1350" b="0" i="0">
                <a:solidFill>
                  <a:srgbClr val="94A3B8"/>
                </a:solidFill>
              </a:rPr>
              <a:t>What evidence will inform the decision, and when will the team review it?</a:t>
            </a:r>
          </a:p>
        </p:txBody>
      </p:sp>
      <p:sp>
        <p:nvSpPr>
          <p:cNvPr id="44" name="eval-frame">
            <a:extLst xmlns:a="http://schemas.openxmlformats.org/drawingml/2006/main">
              <a:ext uri="{FF2B5EF4-FFF2-40B4-BE49-F238E27FC236}">
                <a16:creationId xmlns:a16="http://schemas.microsoft.com/office/drawing/2014/main" id="{61A45AAC-09A7-4055-BB1E-929ECB0BABB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4762500"/>
            <a:ext cx="10477500" cy="800100"/>
          </a:xfrm>
          <a:prstGeom xmlns:a="http://schemas.openxmlformats.org/drawingml/2006/main" prst="roundRect">
            <a:avLst>
              <a:gd name="adj" fmla="val 14286"/>
            </a:avLst>
          </a:prstGeom>
          <a:solidFill xmlns:a="http://schemas.openxmlformats.org/drawingml/2006/main">
            <a:srgbClr val="111D32"/>
          </a:solidFill>
          <a:ln xmlns:a="http://schemas.openxmlformats.org/drawingml/2006/main" w="9525">
            <a:solidFill>
              <a:srgbClr val="26344C"/>
            </a:solidFill>
            <a:prstDash val="solid"/>
          </a:ln>
        </p:spPr>
      </p:sp>
      <p:sp>
        <p:nvSpPr>
          <p:cNvPr id="45" name="body-102-524">
            <a:extLst xmlns:a="http://schemas.openxmlformats.org/drawingml/2006/main">
              <a:ext uri="{FF2B5EF4-FFF2-40B4-BE49-F238E27FC236}">
                <a16:creationId xmlns:a16="http://schemas.microsoft.com/office/drawing/2014/main" id="{401172F8-88BA-4F4B-AB01-9AB70F4DA3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71550" y="4991100"/>
            <a:ext cx="9906000" cy="3810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ctr">
              <a:defRPr sz="2025" b="1" i="0">
                <a:solidFill>
                  <a:srgbClr val="F8FAFC"/>
                </a:solidFill>
              </a:defRPr>
            </a:pPr>
            <a:r>
              <a:rPr sz="2025" b="1" i="0">
                <a:solidFill>
                  <a:srgbClr val="F8FAFC"/>
                </a:solidFill>
              </a:rPr>
              <a:t>Owner + scope + success measure + review date</a:t>
            </a:r>
          </a:p>
        </p:txBody>
      </p:sp>
    </p:spTree>
    <p:extLst>
      <p:ext uri="{BB962C8B-B14F-4D97-AF65-F5344CB8AC3E}">
        <p14:creationId xmlns:p14="http://schemas.microsoft.com/office/powerpoint/2010/main" val="426635953"/>
      </p:ext>
    </p:extLst>
  </p:cSld>
</p:sld>
</file>

<file path=ppt/slides/slide9.xml><?xml version="1.0" encoding="utf-8"?>
<p:sld xmlns:p="http://schemas.openxmlformats.org/presentationml/2006/main">
  <p:cSld>
    <p:bg>
      <p:bgPr>
        <a:solidFill xmlns:a="http://schemas.openxmlformats.org/drawingml/2006/main">
          <a:srgbClr val="020617"/>
        </a:solidFill>
      </p:bgPr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41" name="grid-v-0">
            <a:extLst xmlns:a="http://schemas.openxmlformats.org/drawingml/2006/main">
              <a:ext uri="{FF2B5EF4-FFF2-40B4-BE49-F238E27FC236}">
                <a16:creationId xmlns:a16="http://schemas.microsoft.com/office/drawing/2014/main" id="{315B6E1F-7735-4429-B47C-73AE15F3F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" name="grid-v-80">
            <a:extLst xmlns:a="http://schemas.openxmlformats.org/drawingml/2006/main">
              <a:ext uri="{FF2B5EF4-FFF2-40B4-BE49-F238E27FC236}">
                <a16:creationId xmlns:a16="http://schemas.microsoft.com/office/drawing/2014/main" id="{45322D03-ED10-4C23-8B16-2E50CA997E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" name="grid-v-160">
            <a:extLst xmlns:a="http://schemas.openxmlformats.org/drawingml/2006/main">
              <a:ext uri="{FF2B5EF4-FFF2-40B4-BE49-F238E27FC236}">
                <a16:creationId xmlns:a16="http://schemas.microsoft.com/office/drawing/2014/main" id="{E51939D3-5168-4C5A-883C-5F79B3C9ED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52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4" name="grid-v-240">
            <a:extLst xmlns:a="http://schemas.openxmlformats.org/drawingml/2006/main">
              <a:ext uri="{FF2B5EF4-FFF2-40B4-BE49-F238E27FC236}">
                <a16:creationId xmlns:a16="http://schemas.microsoft.com/office/drawing/2014/main" id="{B7BDFAC1-8BD3-4E46-B8E6-A5EA44FC1E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28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5" name="grid-v-320">
            <a:extLst xmlns:a="http://schemas.openxmlformats.org/drawingml/2006/main">
              <a:ext uri="{FF2B5EF4-FFF2-40B4-BE49-F238E27FC236}">
                <a16:creationId xmlns:a16="http://schemas.microsoft.com/office/drawing/2014/main" id="{5FF88B7B-0F5E-46AF-B6E7-390A9A2CB7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04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6" name="grid-v-400">
            <a:extLst xmlns:a="http://schemas.openxmlformats.org/drawingml/2006/main">
              <a:ext uri="{FF2B5EF4-FFF2-40B4-BE49-F238E27FC236}">
                <a16:creationId xmlns:a16="http://schemas.microsoft.com/office/drawing/2014/main" id="{F3DBA039-5173-4A5E-A413-D7653B662A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81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7" name="grid-v-480">
            <a:extLst xmlns:a="http://schemas.openxmlformats.org/drawingml/2006/main">
              <a:ext uri="{FF2B5EF4-FFF2-40B4-BE49-F238E27FC236}">
                <a16:creationId xmlns:a16="http://schemas.microsoft.com/office/drawing/2014/main" id="{5E1076AA-A589-4540-B67A-8FF796C145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7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8" name="grid-v-560">
            <a:extLst xmlns:a="http://schemas.openxmlformats.org/drawingml/2006/main">
              <a:ext uri="{FF2B5EF4-FFF2-40B4-BE49-F238E27FC236}">
                <a16:creationId xmlns:a16="http://schemas.microsoft.com/office/drawing/2014/main" id="{E9C534B9-9B15-4CE1-94A8-A34AED60BB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3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9" name="grid-v-640">
            <a:extLst xmlns:a="http://schemas.openxmlformats.org/drawingml/2006/main">
              <a:ext uri="{FF2B5EF4-FFF2-40B4-BE49-F238E27FC236}">
                <a16:creationId xmlns:a16="http://schemas.microsoft.com/office/drawing/2014/main" id="{943243F0-7939-4055-A822-D9508C9C9E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0" name="grid-v-720">
            <a:extLst xmlns:a="http://schemas.openxmlformats.org/drawingml/2006/main">
              <a:ext uri="{FF2B5EF4-FFF2-40B4-BE49-F238E27FC236}">
                <a16:creationId xmlns:a16="http://schemas.microsoft.com/office/drawing/2014/main" id="{5FF20ABD-2100-4BC0-A627-8BDD632784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1" name="grid-v-800">
            <a:extLst xmlns:a="http://schemas.openxmlformats.org/drawingml/2006/main">
              <a:ext uri="{FF2B5EF4-FFF2-40B4-BE49-F238E27FC236}">
                <a16:creationId xmlns:a16="http://schemas.microsoft.com/office/drawing/2014/main" id="{B9EB6204-A52B-435D-A3DB-B0279B314DA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2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2" name="grid-v-880">
            <a:extLst xmlns:a="http://schemas.openxmlformats.org/drawingml/2006/main">
              <a:ext uri="{FF2B5EF4-FFF2-40B4-BE49-F238E27FC236}">
                <a16:creationId xmlns:a16="http://schemas.microsoft.com/office/drawing/2014/main" id="{217DEC25-AB12-4EBD-BBD1-F7F8404F28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38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3" name="grid-v-960">
            <a:extLst xmlns:a="http://schemas.openxmlformats.org/drawingml/2006/main">
              <a:ext uri="{FF2B5EF4-FFF2-40B4-BE49-F238E27FC236}">
                <a16:creationId xmlns:a16="http://schemas.microsoft.com/office/drawing/2014/main" id="{0A63B569-88B7-4FDA-890D-363B6EFBADF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144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4" name="grid-v-1040">
            <a:extLst xmlns:a="http://schemas.openxmlformats.org/drawingml/2006/main">
              <a:ext uri="{FF2B5EF4-FFF2-40B4-BE49-F238E27FC236}">
                <a16:creationId xmlns:a16="http://schemas.microsoft.com/office/drawing/2014/main" id="{CDA6881E-B40F-40FF-AEF1-95CBEDE6EF7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5" name="grid-v-1120">
            <a:extLst xmlns:a="http://schemas.openxmlformats.org/drawingml/2006/main">
              <a:ext uri="{FF2B5EF4-FFF2-40B4-BE49-F238E27FC236}">
                <a16:creationId xmlns:a16="http://schemas.microsoft.com/office/drawing/2014/main" id="{8E79AAD2-8188-43BB-9AF4-087FD1AF863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668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6" name="grid-v-1200">
            <a:extLst xmlns:a="http://schemas.openxmlformats.org/drawingml/2006/main">
              <a:ext uri="{FF2B5EF4-FFF2-40B4-BE49-F238E27FC236}">
                <a16:creationId xmlns:a16="http://schemas.microsoft.com/office/drawing/2014/main" id="{C8C6D81B-D631-4AA4-9EDD-64246A6C70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7" name="grid-v-1280">
            <a:extLst xmlns:a="http://schemas.openxmlformats.org/drawingml/2006/main">
              <a:ext uri="{FF2B5EF4-FFF2-40B4-BE49-F238E27FC236}">
                <a16:creationId xmlns:a16="http://schemas.microsoft.com/office/drawing/2014/main" id="{8D41572B-C3E8-4D56-965B-1504C112E33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0"/>
            <a:ext cx="9525" cy="6858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8" name="grid-h-0">
            <a:extLst xmlns:a="http://schemas.openxmlformats.org/drawingml/2006/main">
              <a:ext uri="{FF2B5EF4-FFF2-40B4-BE49-F238E27FC236}">
                <a16:creationId xmlns:a16="http://schemas.microsoft.com/office/drawing/2014/main" id="{3A2033BE-AECB-4EF0-898A-264073A8D9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19" name="grid-h-80">
            <a:extLst xmlns:a="http://schemas.openxmlformats.org/drawingml/2006/main">
              <a:ext uri="{FF2B5EF4-FFF2-40B4-BE49-F238E27FC236}">
                <a16:creationId xmlns:a16="http://schemas.microsoft.com/office/drawing/2014/main" id="{260273A3-8DC7-450A-AE47-CAA8DCD541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76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0" name="grid-h-160">
            <a:extLst xmlns:a="http://schemas.openxmlformats.org/drawingml/2006/main">
              <a:ext uri="{FF2B5EF4-FFF2-40B4-BE49-F238E27FC236}">
                <a16:creationId xmlns:a16="http://schemas.microsoft.com/office/drawing/2014/main" id="{3D1B2D28-FF97-4C89-B589-E3ABB17D4E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152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1" name="grid-h-240">
            <a:extLst xmlns:a="http://schemas.openxmlformats.org/drawingml/2006/main">
              <a:ext uri="{FF2B5EF4-FFF2-40B4-BE49-F238E27FC236}">
                <a16:creationId xmlns:a16="http://schemas.microsoft.com/office/drawing/2014/main" id="{E157BC6F-420F-4632-A7DF-D363D5CCD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228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2" name="grid-h-320">
            <a:extLst xmlns:a="http://schemas.openxmlformats.org/drawingml/2006/main">
              <a:ext uri="{FF2B5EF4-FFF2-40B4-BE49-F238E27FC236}">
                <a16:creationId xmlns:a16="http://schemas.microsoft.com/office/drawing/2014/main" id="{4BD1D0D2-13C0-4814-8AEF-CBB43DD5417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04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3" name="grid-h-400">
            <a:extLst xmlns:a="http://schemas.openxmlformats.org/drawingml/2006/main">
              <a:ext uri="{FF2B5EF4-FFF2-40B4-BE49-F238E27FC236}">
                <a16:creationId xmlns:a16="http://schemas.microsoft.com/office/drawing/2014/main" id="{207E4A87-D1AC-462C-8209-CC849D4873C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3810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4" name="grid-h-480">
            <a:extLst xmlns:a="http://schemas.openxmlformats.org/drawingml/2006/main">
              <a:ext uri="{FF2B5EF4-FFF2-40B4-BE49-F238E27FC236}">
                <a16:creationId xmlns:a16="http://schemas.microsoft.com/office/drawing/2014/main" id="{C01BFC14-C6D5-474D-A211-7A88CC84EF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4572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5" name="grid-h-560">
            <a:extLst xmlns:a="http://schemas.openxmlformats.org/drawingml/2006/main">
              <a:ext uri="{FF2B5EF4-FFF2-40B4-BE49-F238E27FC236}">
                <a16:creationId xmlns:a16="http://schemas.microsoft.com/office/drawing/2014/main" id="{209D1A93-DE7A-4123-B54C-959AA8BD2AF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5334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6" name="grid-h-640">
            <a:extLst xmlns:a="http://schemas.openxmlformats.org/drawingml/2006/main">
              <a:ext uri="{FF2B5EF4-FFF2-40B4-BE49-F238E27FC236}">
                <a16:creationId xmlns:a16="http://schemas.microsoft.com/office/drawing/2014/main" id="{AC244B9B-B858-42E2-86B8-1069CB2B6C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096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7" name="grid-h-720">
            <a:extLst xmlns:a="http://schemas.openxmlformats.org/drawingml/2006/main">
              <a:ext uri="{FF2B5EF4-FFF2-40B4-BE49-F238E27FC236}">
                <a16:creationId xmlns:a16="http://schemas.microsoft.com/office/drawing/2014/main" id="{FD142500-5225-4A9B-ACCB-6BF6437CAE4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6858000"/>
            <a:ext cx="12192000" cy="95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62238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8" name="top-cyan">
            <a:extLst xmlns:a="http://schemas.openxmlformats.org/drawingml/2006/main">
              <a:ext uri="{FF2B5EF4-FFF2-40B4-BE49-F238E27FC236}">
                <a16:creationId xmlns:a16="http://schemas.microsoft.com/office/drawing/2014/main" id="{6E6A99D2-7518-440F-87FC-1C04412A0C6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800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2D3EE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29" name="top-amber">
            <a:extLst xmlns:a="http://schemas.openxmlformats.org/drawingml/2006/main">
              <a:ext uri="{FF2B5EF4-FFF2-40B4-BE49-F238E27FC236}">
                <a16:creationId xmlns:a16="http://schemas.microsoft.com/office/drawing/2014/main" id="{40AB8A93-A1B9-44D2-A504-ACD3DDF9E63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001000" y="0"/>
            <a:ext cx="4191000" cy="4762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ACC15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0" name="footer-brand">
            <a:extLst xmlns:a="http://schemas.openxmlformats.org/drawingml/2006/main">
              <a:ext uri="{FF2B5EF4-FFF2-40B4-BE49-F238E27FC236}">
                <a16:creationId xmlns:a16="http://schemas.microsoft.com/office/drawing/2014/main" id="{D3A9D838-0220-4F8D-AF03-C795A6F5AC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9600" y="6438900"/>
            <a:ext cx="1809750" cy="2095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350" b="1" i="1">
                <a:solidFill>
                  <a:srgbClr val="22D3EE"/>
                </a:solidFill>
              </a:defRPr>
            </a:pPr>
            <a:r>
              <a:rPr sz="1350" b="1" i="1">
                <a:solidFill>
                  <a:srgbClr val="22D3EE"/>
                </a:solidFill>
              </a:rPr>
              <a:t>FLASHMATH</a:t>
            </a:r>
          </a:p>
        </p:txBody>
      </p:sp>
      <p:sp>
        <p:nvSpPr>
          <p:cNvPr id="31" name="footer-section">
            <a:extLst xmlns:a="http://schemas.openxmlformats.org/drawingml/2006/main">
              <a:ext uri="{FF2B5EF4-FFF2-40B4-BE49-F238E27FC236}">
                <a16:creationId xmlns:a16="http://schemas.microsoft.com/office/drawing/2014/main" id="{0E8379B3-DFAB-43B3-904B-45952FC3B7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809750" y="6448425"/>
            <a:ext cx="4953000" cy="190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900" b="1" i="0">
                <a:solidFill>
                  <a:srgbClr val="94A3B8"/>
                </a:solidFill>
              </a:defRPr>
            </a:pPr>
            <a:r>
              <a:rPr sz="900" b="1" i="0">
                <a:solidFill>
                  <a:srgbClr val="94A3B8"/>
                </a:solidFill>
              </a:rPr>
              <a:t>// TRUST</a:t>
            </a:r>
          </a:p>
        </p:txBody>
      </p:sp>
      <p:sp>
        <p:nvSpPr>
          <p:cNvPr id="32" name="footer-page">
            <a:extLst xmlns:a="http://schemas.openxmlformats.org/drawingml/2006/main">
              <a:ext uri="{FF2B5EF4-FFF2-40B4-BE49-F238E27FC236}">
                <a16:creationId xmlns:a16="http://schemas.microsoft.com/office/drawing/2014/main" id="{4CEC672E-5938-4EEC-A199-BFAFFB54A71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049000" y="6419850"/>
            <a:ext cx="533400" cy="2286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r">
              <a:defRPr sz="1350" b="1" i="0">
                <a:solidFill>
                  <a:srgbClr val="FACC15"/>
                </a:solidFill>
              </a:defRPr>
            </a:pPr>
            <a:r>
              <a:rPr sz="1350" b="1" i="0">
                <a:solidFill>
                  <a:srgbClr val="FACC15"/>
                </a:solidFill>
              </a:rPr>
              <a:t>09</a:t>
            </a:r>
          </a:p>
        </p:txBody>
      </p:sp>
      <p:sp>
        <p:nvSpPr>
          <p:cNvPr id="33" name="eyebrow-Evidence-safe language">
            <a:extLst xmlns:a="http://schemas.openxmlformats.org/drawingml/2006/main">
              <a:ext uri="{FF2B5EF4-FFF2-40B4-BE49-F238E27FC236}">
                <a16:creationId xmlns:a16="http://schemas.microsoft.com/office/drawing/2014/main" id="{E655282F-679E-4DBA-8343-DE202BE1C7B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52450"/>
            <a:ext cx="4762500" cy="2667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22D3EE"/>
                </a:solidFill>
              </a:defRPr>
            </a:pPr>
            <a:r>
              <a:rPr sz="1050" b="1" i="0">
                <a:solidFill>
                  <a:srgbClr val="22D3EE"/>
                </a:solidFill>
              </a:rPr>
              <a:t>EVIDENCE-SAFE LANGUAGE</a:t>
            </a:r>
          </a:p>
        </p:txBody>
      </p:sp>
      <p:sp>
        <p:nvSpPr>
          <p:cNvPr id="34" name="slide-title">
            <a:extLst xmlns:a="http://schemas.openxmlformats.org/drawingml/2006/main">
              <a:ext uri="{FF2B5EF4-FFF2-40B4-BE49-F238E27FC236}">
                <a16:creationId xmlns:a16="http://schemas.microsoft.com/office/drawing/2014/main" id="{180208FC-5276-45BB-B29D-4750B95EEAF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1009650"/>
            <a:ext cx="9715500" cy="7429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3600" b="1" i="1">
                <a:solidFill>
                  <a:srgbClr val="F8FAFC"/>
                </a:solidFill>
              </a:defRPr>
            </a:pPr>
            <a:r>
              <a:rPr sz="3600" b="1" i="1">
                <a:solidFill>
                  <a:srgbClr val="F8FAFC"/>
                </a:solidFill>
              </a:rPr>
              <a:t>TRUST GROWS WHEN THE BOUNDARIES ARE CLEAR.</a:t>
            </a:r>
          </a:p>
        </p:txBody>
      </p:sp>
      <p:sp>
        <p:nvSpPr>
          <p:cNvPr id="35" name="label-Use-72">
            <a:extLst xmlns:a="http://schemas.openxmlformats.org/drawingml/2006/main">
              <a:ext uri="{FF2B5EF4-FFF2-40B4-BE49-F238E27FC236}">
                <a16:creationId xmlns:a16="http://schemas.microsoft.com/office/drawing/2014/main" id="{781379DE-6224-4CDD-BCA3-EB2A354D3A6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400300"/>
            <a:ext cx="1333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4ADE80"/>
                </a:solidFill>
              </a:defRPr>
            </a:pPr>
            <a:r>
              <a:rPr sz="1050" b="1" i="0">
                <a:solidFill>
                  <a:srgbClr val="4ADE80"/>
                </a:solidFill>
              </a:rPr>
              <a:t>USE</a:t>
            </a:r>
          </a:p>
        </p:txBody>
      </p:sp>
      <p:sp>
        <p:nvSpPr>
          <p:cNvPr id="36" name="body-72-300">
            <a:extLst xmlns:a="http://schemas.openxmlformats.org/drawingml/2006/main">
              <a:ext uri="{FF2B5EF4-FFF2-40B4-BE49-F238E27FC236}">
                <a16:creationId xmlns:a16="http://schemas.microsoft.com/office/drawing/2014/main" id="{E84FED12-98CB-469C-B947-0C63E74A87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2857500"/>
            <a:ext cx="409575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Designed to build fluency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Teacher-controlled formats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Supplemental practice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Current documentation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Defined evaluation measures</a:t>
            </a:r>
          </a:p>
        </p:txBody>
      </p:sp>
      <p:sp>
        <p:nvSpPr>
          <p:cNvPr id="37" name="trust-school-divider">
            <a:extLst xmlns:a="http://schemas.openxmlformats.org/drawingml/2006/main">
              <a:ext uri="{FF2B5EF4-FFF2-40B4-BE49-F238E27FC236}">
                <a16:creationId xmlns:a16="http://schemas.microsoft.com/office/drawing/2014/main" id="{645854C9-2DCC-4D94-A8A6-60E5B4D3E9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372100" y="2343150"/>
            <a:ext cx="19050" cy="295275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6344C"/>
          </a:solidFill>
          <a:ln xmlns:a="http://schemas.openxmlformats.org/drawingml/2006/main" w="0">
            <a:noFill/>
            <a:prstDash val="solid"/>
          </a:ln>
        </p:spPr>
      </p:sp>
      <p:sp>
        <p:nvSpPr>
          <p:cNvPr id="38" name="label-Avoid-634">
            <a:extLst xmlns:a="http://schemas.openxmlformats.org/drawingml/2006/main">
              <a:ext uri="{FF2B5EF4-FFF2-40B4-BE49-F238E27FC236}">
                <a16:creationId xmlns:a16="http://schemas.microsoft.com/office/drawing/2014/main" id="{7A821AA4-6984-4514-8985-994745951C1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400300"/>
            <a:ext cx="1333500" cy="2476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050" b="1" i="0">
                <a:solidFill>
                  <a:srgbClr val="FB7185"/>
                </a:solidFill>
              </a:defRPr>
            </a:pPr>
            <a:r>
              <a:rPr sz="1050" b="1" i="0">
                <a:solidFill>
                  <a:srgbClr val="FB7185"/>
                </a:solidFill>
              </a:rPr>
              <a:t>AVOID</a:t>
            </a:r>
          </a:p>
        </p:txBody>
      </p:sp>
      <p:sp>
        <p:nvSpPr>
          <p:cNvPr id="39" name="body-634-300">
            <a:extLst xmlns:a="http://schemas.openxmlformats.org/drawingml/2006/main">
              <a:ext uri="{FF2B5EF4-FFF2-40B4-BE49-F238E27FC236}">
                <a16:creationId xmlns:a16="http://schemas.microsoft.com/office/drawing/2014/main" id="{6EFF24A7-3E89-4060-A038-C26F5DAE5D5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038850" y="2857500"/>
            <a:ext cx="4572000" cy="209550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Guaranteed score gains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Every student will love it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Blanket certification claims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Replacing a full curriculum</a:t>
            </a:r>
          </a:p>
          <a:p xmlns:a="http://schemas.openxmlformats.org/drawingml/2006/main">
            <a:pPr algn="l">
              <a:defRPr sz="1800" b="0" i="0">
                <a:solidFill>
                  <a:srgbClr val="F8FAFC"/>
                </a:solidFill>
              </a:defRPr>
            </a:pPr>
            <a:r>
              <a:rPr sz="1800" b="0" i="0">
                <a:solidFill>
                  <a:srgbClr val="F8FAFC"/>
                </a:solidFill>
              </a:rPr>
              <a:t>Unverified pricing or capacity</a:t>
            </a:r>
          </a:p>
        </p:txBody>
      </p:sp>
      <p:sp>
        <p:nvSpPr>
          <p:cNvPr id="40" name="body-72-574">
            <a:extLst xmlns:a="http://schemas.openxmlformats.org/drawingml/2006/main">
              <a:ext uri="{FF2B5EF4-FFF2-40B4-BE49-F238E27FC236}">
                <a16:creationId xmlns:a16="http://schemas.microsoft.com/office/drawing/2014/main" id="{9B0E0C6C-0347-40DD-9286-F26104E092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5800" y="5467350"/>
            <a:ext cx="7239000" cy="40005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 w="0">
            <a:noFill/>
            <a:prstDash val="solid"/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pPr algn="l">
              <a:defRPr sz="1800" b="1" i="0">
                <a:solidFill>
                  <a:srgbClr val="FACC15"/>
                </a:solidFill>
              </a:defRPr>
            </a:pPr>
            <a:r>
              <a:rPr sz="1800" b="1" i="0">
                <a:solidFill>
                  <a:srgbClr val="FACC15"/>
                </a:solidFill>
              </a:rPr>
              <a:t>When a requirement appears, verify it in the review.</a:t>
            </a:r>
          </a:p>
        </p:txBody>
      </p:sp>
    </p:spTree>
    <p:extLst>
      <p:ext uri="{BB962C8B-B14F-4D97-AF65-F5344CB8AC3E}">
        <p14:creationId xmlns:p14="http://schemas.microsoft.com/office/powerpoint/2010/main" val="1225856326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gradFill>
          <a:gsLst>
            <a:gs pos="0">
              <a:schemeClr val="phClr">
                <a:tint val="67000"/>
                <a:lumMod val="110000"/>
                <a:satMod val="105000"/>
              </a:schemeClr>
            </a:gs>
            <a:gs pos="50000">
              <a:schemeClr val="phClr">
                <a:tint val="73000"/>
                <a:lumMod val="105000"/>
                <a:satMod val="103000"/>
              </a:schemeClr>
            </a:gs>
            <a:gs pos="100000">
              <a:schemeClr val="phClr">
                <a:tint val="81000"/>
                <a:lumMod val="105000"/>
                <a:satMod val="109000"/>
              </a:schemeClr>
            </a:gs>
          </a:gsLst>
          <a:lin ang="5400000" scaled="0"/>
        </a:gradFill>
        <a:gradFill>
          <a:gsLst>
            <a:gs pos="0">
              <a:schemeClr val="phClr">
                <a:tint val="94000"/>
                <a:lumMod val="102000"/>
                <a:satMod val="103000"/>
              </a:schemeClr>
            </a:gs>
            <a:gs pos="50000">
              <a:schemeClr val="phClr">
                <a:shade val="100000"/>
                <a:lumMod val="100000"/>
                <a:satMod val="110000"/>
              </a:schemeClr>
            </a:gs>
            <a:gs pos="100000">
              <a:schemeClr val="phClr">
                <a:shade val="78000"/>
                <a:lumMod val="99000"/>
                <a:satMod val="120000"/>
              </a:schemeClr>
            </a:gs>
          </a:gsLst>
          <a:lin ang="5400000" scaled="0"/>
        </a:gra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2026-07-27T02:02:58.0270000Z</dcterms:created>
  <dcterms:modified xsi:type="dcterms:W3CDTF">2026-07-27T02:02:58.0270000Z</dcterms:modified>
</coreProperties>
</file>